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activeX/activeX8.xml" ContentType="application/vnd.ms-office.activeX+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activeX"/>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D63BE-5F25-4267-8C38-291FCAB4D79E}"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9C3F1-58D5-49E3-BD5B-854DCE44117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00FCE8C7-D009-4087-897E-26AF4C66A139}" type="slidenum">
              <a:rPr lang="en-US" altLang="en-US" smtClean="0"/>
              <a:pPr/>
              <a:t>2</a:t>
            </a:fld>
            <a:endParaRPr lang="en-US" alt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CFD32B5E-0801-4C28-83DA-3D7A7EAA7447}" type="slidenum">
              <a:rPr lang="en-US" altLang="en-US" smtClean="0"/>
              <a:pPr/>
              <a:t>11</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GB" altLang="en-US" smtClean="0"/>
              <a:t>Worksheet Five accompanies this slide.</a:t>
            </a:r>
            <a:endParaRPr lang="en-US" altLang="en-US" smtClean="0"/>
          </a:p>
          <a:p>
            <a:pPr eaLnBrk="1" hangingPunct="1"/>
            <a:r>
              <a:rPr lang="en-GB" altLang="en-US" smtClean="0"/>
              <a:t>This diary entry could be the first in a series which students are asked to write providing an ongoing summary of the novel. This would allow you to assess the extent to which students know the text and understand the characters’ situation and emotions.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6645F01C-E378-4572-A0C1-3C4B891501D0}" type="slidenum">
              <a:rPr lang="en-US" altLang="en-US" smtClean="0"/>
              <a:pPr/>
              <a:t>12</a:t>
            </a:fld>
            <a:endParaRPr lang="en-US" alt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GB" altLang="en-US" smtClean="0"/>
              <a:t>Worksheet Six accompanies this slide.</a:t>
            </a:r>
          </a:p>
          <a:p>
            <a:pPr eaLnBrk="1" hangingPunct="1"/>
            <a:r>
              <a:rPr lang="en-GB" altLang="en-US" smtClean="0"/>
              <a:t>These questions require more than a factual knowledge of the text, required by the quizzes. Students should be encouraged to write extended answers which show understanding and which are supported by evidence from the text. </a:t>
            </a: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E6814BBC-BFCE-4A8B-95E5-927C66AC3B11}" type="slidenum">
              <a:rPr lang="en-US" altLang="en-US" smtClean="0"/>
              <a:pPr/>
              <a:t>13</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8EDEBB85-C9EA-4D07-8C2D-45AB8EDD2AC4}" type="slidenum">
              <a:rPr lang="en-US" altLang="en-US" smtClean="0"/>
              <a:pPr/>
              <a:t>14</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altLang="en-US" smtClean="0"/>
              <a:t>This description appears on page 66 of the Bloomsbury edition of the novel.</a:t>
            </a:r>
          </a:p>
          <a:p>
            <a:pPr eaLnBrk="1" hangingPunct="1"/>
            <a:r>
              <a:rPr lang="en-GB" altLang="en-US" b="1" smtClean="0"/>
              <a:t>Possible ideas in response to question:</a:t>
            </a:r>
          </a:p>
          <a:p>
            <a:pPr eaLnBrk="1" hangingPunct="1">
              <a:buFontTx/>
              <a:buChar char="•"/>
            </a:pPr>
            <a:r>
              <a:rPr lang="en-GB" altLang="en-US" smtClean="0"/>
              <a:t>The Warden is responsible for the boys at Camp Green Lake and therefore responsible for their hot days digging holes.  </a:t>
            </a:r>
          </a:p>
          <a:p>
            <a:pPr eaLnBrk="1" hangingPunct="1">
              <a:buFontTx/>
              <a:buChar char="•"/>
            </a:pPr>
            <a:r>
              <a:rPr lang="en-GB" altLang="en-US" smtClean="0"/>
              <a:t>The Warden is unafraid to walk straight up to X-Ray (the toughest boy in the group) even though she does not know him. </a:t>
            </a:r>
          </a:p>
          <a:p>
            <a:pPr eaLnBrk="1" hangingPunct="1">
              <a:buFontTx/>
              <a:buChar char="•"/>
            </a:pPr>
            <a:r>
              <a:rPr lang="en-GB" altLang="en-US" smtClean="0"/>
              <a:t>The Warden is amazed by Mr Pendanski’s question and does not seem to like it because she stares ‘hard at him’. The softness of her voice is not intended to sound friendly but to be quietly threatening and frightening. </a:t>
            </a:r>
          </a:p>
          <a:p>
            <a:pPr eaLnBrk="1" hangingPunct="1">
              <a:buFontTx/>
              <a:buChar char="•"/>
            </a:pPr>
            <a:r>
              <a:rPr lang="en-GB" altLang="en-US" smtClean="0"/>
              <a:t>Finally (and arguably), the Warden is a woman, when the reader may well have been expecting a man. It could be suggested that it takes a strong or harsh woman to be responsible for such a tough camp which is run for boys only. Her clothes are cowboy-like and therefore quite masculine. </a:t>
            </a:r>
          </a:p>
          <a:p>
            <a:pPr eaLnBrk="1" hangingPunct="1"/>
            <a:endParaRPr lang="en-GB" altLang="en-US" b="1" smtClean="0"/>
          </a:p>
          <a:p>
            <a:pPr eaLnBrk="1" hangingPunct="1"/>
            <a:r>
              <a:rPr lang="en-GB" altLang="en-US" b="1" smtClean="0"/>
              <a:t>Extension question:</a:t>
            </a:r>
            <a:r>
              <a:rPr lang="en-GB" altLang="en-US" smtClean="0"/>
              <a:t> </a:t>
            </a:r>
          </a:p>
          <a:p>
            <a:pPr eaLnBrk="1" hangingPunct="1"/>
            <a:r>
              <a:rPr lang="en-GB" altLang="en-US" smtClean="0"/>
              <a:t>In what way does the remainder of Chapter 14 convince you that the Warden has a sinister side to her personality? </a:t>
            </a:r>
            <a:endParaRPr lang="en-US" altLang="en-US" smtClean="0"/>
          </a:p>
          <a:p>
            <a:pPr eaLnBrk="1" hangingPunct="1"/>
            <a:endParaRPr lang="en-GB" altLang="en-US" smtClean="0"/>
          </a:p>
          <a:p>
            <a:pPr eaLnBrk="1" hangingPunct="1"/>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7D2BA778-6463-449A-BCF0-E405EDC7EC41}" type="slidenum">
              <a:rPr lang="en-US" altLang="en-US" smtClean="0"/>
              <a:pPr/>
              <a:t>15</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GB" altLang="en-US" smtClean="0"/>
              <a:t>You may like to ask students to complete their own identity badge for the Warden on Worksheet Seven, before feeding back to the class.</a:t>
            </a:r>
          </a:p>
          <a:p>
            <a:pPr eaLnBrk="1" hangingPunct="1"/>
            <a:r>
              <a:rPr lang="en-GB" altLang="en-US" smtClean="0"/>
              <a:t>Some of the details will have to be invented – the purpose of the task is to get students thinking about the roles of the adults at the camp. It will also require students to have carefully read the description of the Warden. </a:t>
            </a: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66644BC9-E575-4540-93D9-275529DB3C2F}" type="slidenum">
              <a:rPr lang="en-US" altLang="en-US" smtClean="0"/>
              <a:pPr/>
              <a:t>16</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7C4CAA0D-5715-4E6B-A481-8B5D35D56339}" type="slidenum">
              <a:rPr lang="en-US" altLang="en-US" smtClean="0"/>
              <a:pPr/>
              <a:t>17</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1D988FAB-8E0D-45D9-BB48-61E42FD34C5F}" type="slidenum">
              <a:rPr lang="en-US" altLang="en-US" smtClean="0"/>
              <a:pPr/>
              <a:t>18</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GB" altLang="en-US" smtClean="0"/>
              <a:t>You may wish to ask students to complete the character card for Zero, on Worksheet Seven, before completing this activity.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26617C5D-A7FB-4D5F-AA4B-8F478A22EA1F}" type="slidenum">
              <a:rPr lang="en-US" altLang="en-US" smtClean="0"/>
              <a:pPr/>
              <a:t>19</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BADA9766-D720-4BFF-85EE-ACA4CD8F8669}" type="slidenum">
              <a:rPr lang="en-US" altLang="en-US" smtClean="0"/>
              <a:pPr/>
              <a:t>21</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GB" altLang="en-US" smtClean="0"/>
              <a:t>These questions relate to Chapters 23, 25, 26 and 28. Worksheet Eight accompanies this slide.</a:t>
            </a:r>
            <a:endParaRPr lang="en-US" alt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1DFBFF87-DE67-46FE-9219-7B663A415A49}" type="slidenum">
              <a:rPr lang="en-US" altLang="en-US" smtClean="0"/>
              <a:pPr/>
              <a:t>3</a:t>
            </a:fld>
            <a:endParaRPr lang="en-US" alt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smtClean="0"/>
              <a:t>Worksheet One accompanies this slide.</a:t>
            </a:r>
          </a:p>
          <a:p>
            <a:pPr eaLnBrk="1" hangingPunct="1"/>
            <a:endParaRPr lang="en-GB" altLang="en-US" smtClean="0"/>
          </a:p>
          <a:p>
            <a:pPr eaLnBrk="1" hangingPunct="1"/>
            <a:r>
              <a:rPr lang="en-GB" altLang="en-US" smtClean="0"/>
              <a:t>Students’ attention might be brought to the following:</a:t>
            </a:r>
          </a:p>
          <a:p>
            <a:pPr eaLnBrk="1" hangingPunct="1">
              <a:buFontTx/>
              <a:buChar char="•"/>
            </a:pPr>
            <a:r>
              <a:rPr lang="en-GB" altLang="en-US" smtClean="0"/>
              <a:t>The fact that there is no lake at Camp Green Lake.</a:t>
            </a:r>
          </a:p>
          <a:p>
            <a:pPr eaLnBrk="1" hangingPunct="1">
              <a:buFontTx/>
              <a:buChar char="•"/>
            </a:pPr>
            <a:r>
              <a:rPr lang="en-GB" altLang="en-US" smtClean="0"/>
              <a:t>The camp is a ‘dry, flat wasteland’ – The heat is unbearable and there is no shade available.</a:t>
            </a:r>
          </a:p>
          <a:p>
            <a:pPr eaLnBrk="1" hangingPunct="1">
              <a:buFontTx/>
              <a:buChar char="•"/>
            </a:pPr>
            <a:r>
              <a:rPr lang="en-GB" altLang="en-US" smtClean="0"/>
              <a:t>The town, lake and people who once lived there have ‘shrivelled and dried up’ which suggests that it is a dead place.</a:t>
            </a:r>
          </a:p>
          <a:p>
            <a:pPr eaLnBrk="1" hangingPunct="1">
              <a:buFontTx/>
              <a:buChar char="•"/>
            </a:pPr>
            <a:r>
              <a:rPr lang="en-GB" altLang="en-US" smtClean="0"/>
              <a:t>There is only one hammock, but it is reserved for a figure referred to mysteriously as ‘the Warden’. </a:t>
            </a:r>
          </a:p>
          <a:p>
            <a:pPr eaLnBrk="1" hangingPunct="1">
              <a:buFontTx/>
              <a:buChar char="•"/>
            </a:pPr>
            <a:r>
              <a:rPr lang="en-GB" altLang="en-US" smtClean="0"/>
              <a:t>The camp accommodates rattlesnakes and scorpions – animals dangerous to humans.</a:t>
            </a:r>
          </a:p>
          <a:p>
            <a:pPr eaLnBrk="1" hangingPunct="1">
              <a:buFontTx/>
              <a:buChar char="•"/>
            </a:pPr>
            <a:r>
              <a:rPr lang="en-GB" altLang="en-US" smtClean="0"/>
              <a:t>The author uses many short sentences in the first chapter, which serve to add tension to the story.</a:t>
            </a:r>
          </a:p>
          <a:p>
            <a:pPr eaLnBrk="1" hangingPunct="1"/>
            <a:endParaRPr lang="en-GB" altLang="en-US" smtClean="0"/>
          </a:p>
          <a:p>
            <a:pPr eaLnBrk="1" hangingPunct="1"/>
            <a:r>
              <a:rPr lang="en-GB" altLang="en-US" smtClean="0"/>
              <a:t>Suggested extension activity:</a:t>
            </a:r>
          </a:p>
          <a:p>
            <a:pPr eaLnBrk="1" hangingPunct="1"/>
            <a:r>
              <a:rPr lang="en-GB" altLang="en-US" smtClean="0"/>
              <a:t>Students could be asked to use Sachar’s opening to help them to create their own hostile and unfriendly setting for a story. </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7973953D-4E55-4C3D-9EA2-1397E7264772}" type="slidenum">
              <a:rPr lang="en-US" altLang="en-US" smtClean="0"/>
              <a:pPr/>
              <a:t>4</a:t>
            </a:fld>
            <a:endParaRPr lang="en-US" alt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GB" altLang="en-US" smtClean="0"/>
              <a:t>The first three questions could be answered verbally as a class. </a:t>
            </a:r>
          </a:p>
          <a:p>
            <a:pPr eaLnBrk="1" hangingPunct="1"/>
            <a:r>
              <a:rPr lang="en-GB" altLang="en-US" smtClean="0"/>
              <a:t>You may wish to ask students to write down their questions, in response to question 4, in the table on Worksheet Two. They can then complete the answers as they read the book. An example question is provided.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C891E7C8-00CA-47BC-8F85-9AAE708AE13E}" type="slidenum">
              <a:rPr lang="en-US" altLang="en-US" smtClean="0"/>
              <a:pPr/>
              <a:t>5</a:t>
            </a:fld>
            <a:endParaRPr lang="en-US" alt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GB" altLang="en-US" smtClean="0"/>
              <a:t>You may wish to ask students to complete the character card for Stanley Yelnats, on Worksheet Three, before showing this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89499F07-6D48-4350-BBFB-D9A5A490D1DE}" type="slidenum">
              <a:rPr lang="en-US" altLang="en-US" smtClean="0"/>
              <a:pPr/>
              <a:t>6</a:t>
            </a:fld>
            <a:endParaRPr lang="en-US" alt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GB" altLang="en-US" smtClean="0"/>
              <a:t>Students will need to have read as far as the second page of Chapter 7 (page 27 in the Bloomsbury edition) to complete this quiz.</a:t>
            </a: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6A800D1D-FBD7-455A-910D-2F9145160FBE}" type="slidenum">
              <a:rPr lang="en-US" altLang="en-US" smtClean="0"/>
              <a:pPr/>
              <a:t>7</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GB" altLang="en-US" smtClean="0"/>
              <a:t>This quiz is best completed once students have read Chapter 5. You may like to ask students to name each character’s nickname on Worksheet Two first, and then check their answers by completing the interactive activity as a class.</a:t>
            </a: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2D64A8F1-C91A-4D2D-8B83-7D303D70F352}" type="slidenum">
              <a:rPr lang="en-US" altLang="en-US" smtClean="0"/>
              <a:pPr/>
              <a:t>8</a:t>
            </a:fld>
            <a:endParaRPr lang="en-US" alt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08C2B36D-A47B-4525-8EB1-BE86707F5886}" type="slidenum">
              <a:rPr lang="en-US" altLang="en-US" smtClean="0"/>
              <a:pPr/>
              <a:t>9</a:t>
            </a:fld>
            <a:endParaRPr lang="en-US"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GB" altLang="en-US" smtClean="0"/>
              <a:t>Click to give students a few clues. </a:t>
            </a:r>
          </a:p>
          <a:p>
            <a:pPr eaLnBrk="1" hangingPunct="1"/>
            <a:r>
              <a:rPr lang="en-GB" altLang="en-US" smtClean="0"/>
              <a:t>Direct students to Chapter 7. The sub-plot is the story of Madame Zeroni and Stanley’s great-great-grandfather, Elya Yelnats who is in love with a brainless girl called Myra. You may wish to ask students to write their own summary of the sub-plot so far using the words shown.</a:t>
            </a:r>
          </a:p>
          <a:p>
            <a:pPr eaLnBrk="1" hangingPunct="1"/>
            <a:r>
              <a:rPr lang="en-GB" altLang="en-US" smtClean="0"/>
              <a:t>Worksheet Four accompanies this slide, and includes extension questions.</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A92FD3DE-2764-4064-A165-2830E9AA1BD1}" type="slidenum">
              <a:rPr lang="en-US" altLang="en-US" smtClean="0"/>
              <a:pPr/>
              <a:t>10</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3AFD3-3E01-411E-8FE2-81A8D395CE6D}"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3AFD3-3E01-411E-8FE2-81A8D395CE6D}"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3AFD3-3E01-411E-8FE2-81A8D395CE6D}"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3AFD3-3E01-411E-8FE2-81A8D395CE6D}"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3AFD3-3E01-411E-8FE2-81A8D395CE6D}"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3AFD3-3E01-411E-8FE2-81A8D395CE6D}"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3AFD3-3E01-411E-8FE2-81A8D395CE6D}" type="datetimeFigureOut">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3AFD3-3E01-411E-8FE2-81A8D395CE6D}" type="datetimeFigureOut">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3AFD3-3E01-411E-8FE2-81A8D395CE6D}" type="datetimeFigureOut">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3AFD3-3E01-411E-8FE2-81A8D395CE6D}"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3AFD3-3E01-411E-8FE2-81A8D395CE6D}"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2411B-8A82-4D86-A1EF-4A54F156C9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3AFD3-3E01-411E-8FE2-81A8D395CE6D}" type="datetimeFigureOut">
              <a:rPr lang="en-US" smtClean="0"/>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2411B-8A82-4D86-A1EF-4A54F156C9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8.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1"/>
            <a:ext cx="8001000" cy="3581399"/>
          </a:xfrm>
          <a:solidFill>
            <a:schemeClr val="accent6">
              <a:lumMod val="40000"/>
              <a:lumOff val="60000"/>
            </a:schemeClr>
          </a:solidFill>
        </p:spPr>
        <p:txBody>
          <a:bodyPr>
            <a:noAutofit/>
          </a:bodyPr>
          <a:lstStyle/>
          <a:p>
            <a:r>
              <a:rPr lang="en-US" sz="4800" dirty="0" smtClean="0"/>
              <a:t>Work with a partner to read through and answer these slides as a way to review what we have all read in </a:t>
            </a:r>
            <a:r>
              <a:rPr lang="en-US" sz="4800" i="1" dirty="0" smtClean="0"/>
              <a:t>Holes</a:t>
            </a:r>
            <a:r>
              <a:rPr lang="en-US" sz="4800" dirty="0" smtClean="0"/>
              <a:t> so far.  </a:t>
            </a:r>
            <a:endParaRPr lang="en-US" sz="4800" dirty="0"/>
          </a:p>
        </p:txBody>
      </p:sp>
      <p:sp>
        <p:nvSpPr>
          <p:cNvPr id="3" name="Subtitle 2"/>
          <p:cNvSpPr>
            <a:spLocks noGrp="1"/>
          </p:cNvSpPr>
          <p:nvPr>
            <p:ph type="subTitle" idx="1"/>
          </p:nvPr>
        </p:nvSpPr>
        <p:spPr>
          <a:xfrm>
            <a:off x="1371600" y="4724400"/>
            <a:ext cx="6400800" cy="1676400"/>
          </a:xfrm>
          <a:solidFill>
            <a:srgbClr val="FFC000"/>
          </a:solidFill>
        </p:spPr>
        <p:txBody>
          <a:bodyPr>
            <a:noAutofit/>
          </a:bodyPr>
          <a:lstStyle/>
          <a:p>
            <a:r>
              <a:rPr lang="en-US" sz="4400" dirty="0" smtClean="0">
                <a:solidFill>
                  <a:schemeClr val="tx1"/>
                </a:solidFill>
              </a:rPr>
              <a:t>There will be a quiz over all of part 1 on Monday. </a:t>
            </a:r>
            <a:endParaRPr lang="en-US" sz="4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4"/>
          <p:cNvSpPr>
            <a:spLocks noChangeArrowheads="1"/>
          </p:cNvSpPr>
          <p:nvPr/>
        </p:nvSpPr>
        <p:spPr bwMode="auto">
          <a:xfrm>
            <a:off x="7956550" y="0"/>
            <a:ext cx="1187450" cy="765175"/>
          </a:xfrm>
          <a:prstGeom prst="rect">
            <a:avLst/>
          </a:prstGeom>
          <a:solidFill>
            <a:schemeClr val="bg1"/>
          </a:solidFill>
          <a:ln w="9525">
            <a:noFill/>
            <a:miter lim="800000"/>
            <a:headEnd/>
            <a:tailEnd/>
          </a:ln>
        </p:spPr>
        <p:txBody>
          <a:bodyPr wrap="none" anchor="ctr"/>
          <a:lstStyle/>
          <a:p>
            <a:endParaRPr lang="en-US"/>
          </a:p>
        </p:txBody>
      </p:sp>
      <p:pic>
        <p:nvPicPr>
          <p:cNvPr id="4100" name="Picture 58" descr="flash"/>
          <p:cNvPicPr>
            <a:picLocks noChangeAspect="1" noChangeArrowheads="1"/>
          </p:cNvPicPr>
          <p:nvPr/>
        </p:nvPicPr>
        <p:blipFill>
          <a:blip r:embed="rId5" cstate="print"/>
          <a:srcRect/>
          <a:stretch>
            <a:fillRect/>
          </a:stretch>
        </p:blipFill>
        <p:spPr bwMode="auto">
          <a:xfrm>
            <a:off x="8532813" y="44450"/>
            <a:ext cx="501650" cy="549275"/>
          </a:xfrm>
          <a:prstGeom prst="rect">
            <a:avLst/>
          </a:prstGeom>
          <a:noFill/>
          <a:ln w="9525">
            <a:noFill/>
            <a:miter lim="800000"/>
            <a:headEnd/>
            <a:tailEnd/>
          </a:ln>
        </p:spPr>
      </p:pic>
      <p:sp>
        <p:nvSpPr>
          <p:cNvPr id="4101" name="Rectangle 63"/>
          <p:cNvSpPr>
            <a:spLocks noChangeArrowheads="1"/>
          </p:cNvSpPr>
          <p:nvPr>
            <p:ph type="title"/>
          </p:nvPr>
        </p:nvSpPr>
        <p:spPr>
          <a:xfrm>
            <a:off x="71438" y="71438"/>
            <a:ext cx="8101012" cy="549275"/>
          </a:xfrm>
          <a:noFill/>
        </p:spPr>
        <p:txBody>
          <a:bodyPr>
            <a:normAutofit fontScale="90000"/>
          </a:bodyPr>
          <a:lstStyle/>
          <a:p>
            <a:pPr eaLnBrk="1" hangingPunct="1"/>
            <a:r>
              <a:rPr lang="en-GB" altLang="en-US" smtClean="0"/>
              <a:t>Stanley’s pig-stealing-great-great-grandfather!</a:t>
            </a:r>
          </a:p>
        </p:txBody>
      </p:sp>
      <p:pic>
        <p:nvPicPr>
          <p:cNvPr id="31810" name="Picture 66" descr="next_btn_colour">
            <a:hlinkClick r:id="" action="ppaction://hlinkshowjump?jump=nextslide"/>
          </p:cNvPr>
          <p:cNvPicPr>
            <a:picLocks noChangeAspect="1" noChangeArrowheads="1"/>
          </p:cNvPicPr>
          <p:nvPr/>
        </p:nvPicPr>
        <p:blipFill>
          <a:blip r:embed="rId6" cstate="print"/>
          <a:srcRect/>
          <a:stretch>
            <a:fillRect/>
          </a:stretch>
        </p:blipFill>
        <p:spPr bwMode="auto">
          <a:xfrm>
            <a:off x="8448675" y="6096000"/>
            <a:ext cx="628650" cy="571500"/>
          </a:xfrm>
          <a:prstGeom prst="rect">
            <a:avLst/>
          </a:prstGeom>
          <a:noFill/>
          <a:ln w="9525">
            <a:noFill/>
            <a:miter lim="800000"/>
            <a:headEnd/>
            <a:tailEnd/>
          </a:ln>
        </p:spPr>
      </p:pic>
    </p:spTree>
    <p:controls>
      <p:control spid="4098" name="ShockwaveFlash1" r:id="rId2" imgW="8445385" imgH="527085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58775" y="877888"/>
            <a:ext cx="8280400" cy="822325"/>
          </a:xfrm>
          <a:prstGeom prst="rect">
            <a:avLst/>
          </a:prstGeom>
          <a:noFill/>
          <a:ln w="9525">
            <a:noFill/>
            <a:miter lim="800000"/>
            <a:headEnd/>
            <a:tailEnd/>
          </a:ln>
        </p:spPr>
        <p:txBody>
          <a:bodyPr>
            <a:spAutoFit/>
          </a:bodyPr>
          <a:lstStyle/>
          <a:p>
            <a:r>
              <a:rPr lang="en-GB" altLang="en-US"/>
              <a:t>Read </a:t>
            </a:r>
            <a:r>
              <a:rPr lang="en-GB" altLang="en-US" b="1">
                <a:solidFill>
                  <a:srgbClr val="FF6600"/>
                </a:solidFill>
              </a:rPr>
              <a:t>Chapters 7–9</a:t>
            </a:r>
            <a:r>
              <a:rPr lang="en-GB" altLang="en-US">
                <a:solidFill>
                  <a:schemeClr val="folHlink"/>
                </a:solidFill>
              </a:rPr>
              <a:t>,</a:t>
            </a:r>
            <a:r>
              <a:rPr lang="en-GB" altLang="en-US" b="1">
                <a:solidFill>
                  <a:srgbClr val="FF6600"/>
                </a:solidFill>
              </a:rPr>
              <a:t> </a:t>
            </a:r>
            <a:r>
              <a:rPr lang="en-GB" altLang="en-US"/>
              <a:t>which describe Stanley’s first full day at the camp. </a:t>
            </a:r>
          </a:p>
        </p:txBody>
      </p:sp>
      <p:sp>
        <p:nvSpPr>
          <p:cNvPr id="26632" name="Rectangle 8"/>
          <p:cNvSpPr>
            <a:spLocks noChangeArrowheads="1"/>
          </p:cNvSpPr>
          <p:nvPr/>
        </p:nvSpPr>
        <p:spPr bwMode="auto">
          <a:xfrm>
            <a:off x="4140200" y="1916113"/>
            <a:ext cx="4679950" cy="3560762"/>
          </a:xfrm>
          <a:prstGeom prst="rect">
            <a:avLst/>
          </a:prstGeom>
          <a:noFill/>
          <a:ln w="9525">
            <a:noFill/>
            <a:miter lim="800000"/>
            <a:headEnd/>
            <a:tailEnd/>
          </a:ln>
        </p:spPr>
        <p:txBody>
          <a:bodyPr>
            <a:spAutoFit/>
          </a:bodyPr>
          <a:lstStyle/>
          <a:p>
            <a:pPr>
              <a:spcAft>
                <a:spcPct val="50000"/>
              </a:spcAft>
            </a:pPr>
            <a:r>
              <a:rPr lang="en-GB" altLang="en-US"/>
              <a:t>Can you explain Stanley’s letter to his mother? Why does he lie to her? </a:t>
            </a:r>
          </a:p>
          <a:p>
            <a:pPr>
              <a:spcAft>
                <a:spcPct val="50000"/>
              </a:spcAft>
            </a:pPr>
            <a:r>
              <a:rPr lang="en-GB" altLang="en-US"/>
              <a:t>Imagine that as well as writing home to his mother, Stanley also keeps a diary in which he is completely truthful about his life at the camp. How would it differ to his letters home? </a:t>
            </a:r>
          </a:p>
        </p:txBody>
      </p:sp>
      <p:pic>
        <p:nvPicPr>
          <p:cNvPr id="19460" name="Picture 9" descr="stanley_letter"/>
          <p:cNvPicPr>
            <a:picLocks noChangeAspect="1" noChangeArrowheads="1"/>
          </p:cNvPicPr>
          <p:nvPr/>
        </p:nvPicPr>
        <p:blipFill>
          <a:blip r:embed="rId3" cstate="print"/>
          <a:srcRect/>
          <a:stretch>
            <a:fillRect/>
          </a:stretch>
        </p:blipFill>
        <p:spPr bwMode="auto">
          <a:xfrm>
            <a:off x="338138" y="1844675"/>
            <a:ext cx="3729037" cy="3816350"/>
          </a:xfrm>
          <a:prstGeom prst="rect">
            <a:avLst/>
          </a:prstGeom>
          <a:noFill/>
          <a:ln w="9525">
            <a:noFill/>
            <a:miter lim="800000"/>
            <a:headEnd/>
            <a:tailEnd/>
          </a:ln>
        </p:spPr>
      </p:pic>
      <p:sp>
        <p:nvSpPr>
          <p:cNvPr id="26634" name="Rectangle 10"/>
          <p:cNvSpPr>
            <a:spLocks noChangeArrowheads="1"/>
          </p:cNvSpPr>
          <p:nvPr/>
        </p:nvSpPr>
        <p:spPr bwMode="auto">
          <a:xfrm>
            <a:off x="611188" y="5775325"/>
            <a:ext cx="7677150" cy="822325"/>
          </a:xfrm>
          <a:prstGeom prst="rect">
            <a:avLst/>
          </a:prstGeom>
          <a:noFill/>
          <a:ln w="9525">
            <a:noFill/>
            <a:miter lim="800000"/>
            <a:headEnd/>
            <a:tailEnd/>
          </a:ln>
        </p:spPr>
        <p:txBody>
          <a:bodyPr>
            <a:spAutoFit/>
          </a:bodyPr>
          <a:lstStyle/>
          <a:p>
            <a:pPr algn="ctr">
              <a:spcAft>
                <a:spcPct val="50000"/>
              </a:spcAft>
            </a:pPr>
            <a:r>
              <a:rPr lang="en-GB" altLang="en-US" b="1">
                <a:solidFill>
                  <a:srgbClr val="FF6600"/>
                </a:solidFill>
              </a:rPr>
              <a:t>Write an honest diary entry for Stanley’s first full day at Camp Green Lake.</a:t>
            </a:r>
            <a:r>
              <a:rPr lang="en-GB" altLang="en-US"/>
              <a:t> </a:t>
            </a:r>
            <a:endParaRPr lang="en-US" altLang="en-US"/>
          </a:p>
        </p:txBody>
      </p:sp>
      <p:pic>
        <p:nvPicPr>
          <p:cNvPr id="19462" name="Picture 13" descr="notes"/>
          <p:cNvPicPr>
            <a:picLocks noChangeAspect="1" noChangeArrowheads="1"/>
          </p:cNvPicPr>
          <p:nvPr/>
        </p:nvPicPr>
        <p:blipFill>
          <a:blip r:embed="rId4" cstate="print"/>
          <a:srcRect/>
          <a:stretch>
            <a:fillRect/>
          </a:stretch>
        </p:blipFill>
        <p:spPr bwMode="auto">
          <a:xfrm>
            <a:off x="6757988" y="79375"/>
            <a:ext cx="619125" cy="541338"/>
          </a:xfrm>
          <a:prstGeom prst="rect">
            <a:avLst/>
          </a:prstGeom>
          <a:noFill/>
          <a:ln w="9525">
            <a:noFill/>
            <a:miter lim="800000"/>
            <a:headEnd/>
            <a:tailEnd/>
          </a:ln>
        </p:spPr>
      </p:pic>
      <p:pic>
        <p:nvPicPr>
          <p:cNvPr id="19463" name="Picture 14" descr="pencil"/>
          <p:cNvPicPr>
            <a:picLocks noChangeAspect="1" noChangeArrowheads="1"/>
          </p:cNvPicPr>
          <p:nvPr/>
        </p:nvPicPr>
        <p:blipFill>
          <a:blip r:embed="rId5" cstate="print"/>
          <a:srcRect/>
          <a:stretch>
            <a:fillRect/>
          </a:stretch>
        </p:blipFill>
        <p:spPr bwMode="auto">
          <a:xfrm>
            <a:off x="7377113" y="0"/>
            <a:ext cx="612775" cy="620713"/>
          </a:xfrm>
          <a:prstGeom prst="rect">
            <a:avLst/>
          </a:prstGeom>
          <a:noFill/>
          <a:ln w="9525">
            <a:noFill/>
            <a:miter lim="800000"/>
            <a:headEnd/>
            <a:tailEnd/>
          </a:ln>
        </p:spPr>
      </p:pic>
      <p:sp>
        <p:nvSpPr>
          <p:cNvPr id="19464" name="Rectangle 16"/>
          <p:cNvSpPr>
            <a:spLocks noChangeArrowheads="1"/>
          </p:cNvSpPr>
          <p:nvPr>
            <p:ph type="title"/>
          </p:nvPr>
        </p:nvSpPr>
        <p:spPr>
          <a:noFill/>
        </p:spPr>
        <p:txBody>
          <a:bodyPr/>
          <a:lstStyle/>
          <a:p>
            <a:pPr eaLnBrk="1" hangingPunct="1"/>
            <a:r>
              <a:rPr lang="en-GB" altLang="en-US" smtClean="0"/>
              <a:t>Stanley’s diary</a:t>
            </a:r>
          </a:p>
        </p:txBody>
      </p:sp>
      <p:pic>
        <p:nvPicPr>
          <p:cNvPr id="26641" name="Picture 17" descr="next_btn_colour">
            <a:hlinkClick r:id="" action="ppaction://hlinkshowjump?jump=nextslide"/>
          </p:cNvPr>
          <p:cNvPicPr>
            <a:picLocks noChangeAspect="1" noChangeArrowheads="1"/>
          </p:cNvPicPr>
          <p:nvPr/>
        </p:nvPicPr>
        <p:blipFill>
          <a:blip r:embed="rId6" cstate="print"/>
          <a:srcRect/>
          <a:stretch>
            <a:fillRect/>
          </a:stretch>
        </p:blipFill>
        <p:spPr bwMode="auto">
          <a:xfrm>
            <a:off x="8448675" y="6096000"/>
            <a:ext cx="6286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2">
                                            <p:txEl>
                                              <p:pRg st="0" end="0"/>
                                            </p:txEl>
                                          </p:spTgt>
                                        </p:tgtEl>
                                        <p:attrNameLst>
                                          <p:attrName>style.visibility</p:attrName>
                                        </p:attrNameLst>
                                      </p:cBhvr>
                                      <p:to>
                                        <p:strVal val="visible"/>
                                      </p:to>
                                    </p:set>
                                    <p:animEffect transition="in" filter="dissolve">
                                      <p:cBhvr>
                                        <p:cTn id="7" dur="500"/>
                                        <p:tgtEl>
                                          <p:spTgt spid="266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32">
                                            <p:txEl>
                                              <p:pRg st="1" end="1"/>
                                            </p:txEl>
                                          </p:spTgt>
                                        </p:tgtEl>
                                        <p:attrNameLst>
                                          <p:attrName>style.visibility</p:attrName>
                                        </p:attrNameLst>
                                      </p:cBhvr>
                                      <p:to>
                                        <p:strVal val="visible"/>
                                      </p:to>
                                    </p:set>
                                    <p:animEffect transition="in" filter="dissolve">
                                      <p:cBhvr>
                                        <p:cTn id="12" dur="500"/>
                                        <p:tgtEl>
                                          <p:spTgt spid="266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dissolve">
                                      <p:cBhvr>
                                        <p:cTn id="17" dur="500"/>
                                        <p:tgtEl>
                                          <p:spTgt spid="26634"/>
                                        </p:tgtEl>
                                      </p:cBhvr>
                                    </p:animEffect>
                                  </p:childTnLst>
                                </p:cTn>
                              </p:par>
                              <p:par>
                                <p:cTn id="18" presetID="1" presetClass="entr" presetSubtype="0" fill="hold" nodeType="withEffect">
                                  <p:stCondLst>
                                    <p:cond delay="0"/>
                                  </p:stCondLst>
                                  <p:childTnLst>
                                    <p:set>
                                      <p:cBhvr>
                                        <p:cTn id="19" dur="1" fill="hold">
                                          <p:stCondLst>
                                            <p:cond delay="0"/>
                                          </p:stCondLst>
                                        </p:cTn>
                                        <p:tgtEl>
                                          <p:spTgt spid="26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build="p"/>
      <p:bldP spid="266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358775" y="873125"/>
            <a:ext cx="8353425" cy="1187450"/>
          </a:xfrm>
          <a:prstGeom prst="rect">
            <a:avLst/>
          </a:prstGeom>
          <a:noFill/>
          <a:ln w="9525">
            <a:noFill/>
            <a:miter lim="800000"/>
            <a:headEnd/>
            <a:tailEnd/>
          </a:ln>
        </p:spPr>
        <p:txBody>
          <a:bodyPr>
            <a:spAutoFit/>
          </a:bodyPr>
          <a:lstStyle/>
          <a:p>
            <a:r>
              <a:rPr lang="en-GB" altLang="en-US"/>
              <a:t>Read </a:t>
            </a:r>
            <a:r>
              <a:rPr lang="en-GB" altLang="en-US" b="1">
                <a:solidFill>
                  <a:srgbClr val="FF6600"/>
                </a:solidFill>
              </a:rPr>
              <a:t>Chapters 10 and 11</a:t>
            </a:r>
            <a:r>
              <a:rPr lang="en-GB" altLang="en-US"/>
              <a:t> and then complete the questions below, using full sentences and giving reasons for your answers wherever possible.</a:t>
            </a:r>
            <a:endParaRPr lang="en-US" altLang="en-US"/>
          </a:p>
        </p:txBody>
      </p:sp>
      <p:sp>
        <p:nvSpPr>
          <p:cNvPr id="33799" name="Text Box 7"/>
          <p:cNvSpPr txBox="1">
            <a:spLocks noChangeArrowheads="1"/>
          </p:cNvSpPr>
          <p:nvPr/>
        </p:nvSpPr>
        <p:spPr bwMode="auto">
          <a:xfrm>
            <a:off x="358775" y="2200275"/>
            <a:ext cx="8351838" cy="3925888"/>
          </a:xfrm>
          <a:prstGeom prst="rect">
            <a:avLst/>
          </a:prstGeom>
          <a:noFill/>
          <a:ln w="9525">
            <a:noFill/>
            <a:miter lim="800000"/>
            <a:headEnd/>
            <a:tailEnd/>
          </a:ln>
        </p:spPr>
        <p:txBody>
          <a:bodyPr>
            <a:spAutoFit/>
          </a:bodyPr>
          <a:lstStyle/>
          <a:p>
            <a:pPr marL="342900" indent="-342900" eaLnBrk="0" hangingPunct="0"/>
            <a:r>
              <a:rPr lang="en-GB" altLang="en-US" b="1">
                <a:solidFill>
                  <a:srgbClr val="FF6600"/>
                </a:solidFill>
              </a:rPr>
              <a:t>Chapter 10</a:t>
            </a:r>
          </a:p>
          <a:p>
            <a:pPr marL="342900" indent="-342900" eaLnBrk="0" hangingPunct="0">
              <a:buFontTx/>
              <a:buAutoNum type="arabicPeriod"/>
            </a:pPr>
            <a:r>
              <a:rPr lang="en-GB" altLang="en-US"/>
              <a:t>How can you tell that Stanley is tired? </a:t>
            </a:r>
          </a:p>
          <a:p>
            <a:pPr marL="342900" indent="-342900" eaLnBrk="0" hangingPunct="0">
              <a:buFontTx/>
              <a:buAutoNum type="arabicPeriod"/>
            </a:pPr>
            <a:r>
              <a:rPr lang="en-GB" altLang="en-US"/>
              <a:t>Why does Stanley show the fossil to Mr Pendanski?</a:t>
            </a:r>
          </a:p>
          <a:p>
            <a:pPr marL="342900" indent="-342900" eaLnBrk="0" hangingPunct="0">
              <a:buFontTx/>
              <a:buAutoNum type="arabicPeriod"/>
            </a:pPr>
            <a:r>
              <a:rPr lang="en-GB" altLang="en-US"/>
              <a:t>How can you tell that Mr Pendanski is not interested in the fossil?</a:t>
            </a:r>
          </a:p>
          <a:p>
            <a:pPr marL="342900" indent="-342900" eaLnBrk="0" hangingPunct="0"/>
            <a:endParaRPr lang="en-GB" altLang="en-US" sz="1200"/>
          </a:p>
          <a:p>
            <a:pPr marL="342900" indent="-342900" eaLnBrk="0" hangingPunct="0"/>
            <a:r>
              <a:rPr lang="en-GB" altLang="en-US" b="1">
                <a:solidFill>
                  <a:srgbClr val="FF6600"/>
                </a:solidFill>
              </a:rPr>
              <a:t>Chapter 11</a:t>
            </a:r>
          </a:p>
          <a:p>
            <a:pPr marL="342900" indent="-342900" eaLnBrk="0" hangingPunct="0">
              <a:buFontTx/>
              <a:buAutoNum type="arabicPeriod" startAt="4"/>
            </a:pPr>
            <a:r>
              <a:rPr lang="en-GB" altLang="en-US"/>
              <a:t>Why does Stanley agree to give anything he finds in the future to X-Ray?</a:t>
            </a:r>
            <a:r>
              <a:rPr lang="en-GB" altLang="en-US">
                <a:solidFill>
                  <a:srgbClr val="FF6600"/>
                </a:solidFill>
              </a:rPr>
              <a:t> </a:t>
            </a:r>
          </a:p>
          <a:p>
            <a:pPr marL="342900" indent="-342900" eaLnBrk="0" hangingPunct="0">
              <a:buFontTx/>
              <a:buAutoNum type="arabicPeriod" startAt="4"/>
            </a:pPr>
            <a:r>
              <a:rPr lang="en-GB" altLang="en-US"/>
              <a:t>What prompts Stanley to think of Derrick Dunne?</a:t>
            </a:r>
            <a:br>
              <a:rPr lang="en-GB" altLang="en-US"/>
            </a:br>
            <a:r>
              <a:rPr lang="en-GB" altLang="en-US"/>
              <a:t>How does he feel about Derrick Dunne?</a:t>
            </a:r>
            <a:endParaRPr lang="en-US" altLang="en-US"/>
          </a:p>
        </p:txBody>
      </p:sp>
      <p:pic>
        <p:nvPicPr>
          <p:cNvPr id="20484" name="Picture 11" descr="notes"/>
          <p:cNvPicPr>
            <a:picLocks noChangeAspect="1" noChangeArrowheads="1"/>
          </p:cNvPicPr>
          <p:nvPr/>
        </p:nvPicPr>
        <p:blipFill>
          <a:blip r:embed="rId3" cstate="print"/>
          <a:srcRect/>
          <a:stretch>
            <a:fillRect/>
          </a:stretch>
        </p:blipFill>
        <p:spPr bwMode="auto">
          <a:xfrm>
            <a:off x="6740525" y="79375"/>
            <a:ext cx="619125" cy="541338"/>
          </a:xfrm>
          <a:prstGeom prst="rect">
            <a:avLst/>
          </a:prstGeom>
          <a:noFill/>
          <a:ln w="9525">
            <a:noFill/>
            <a:miter lim="800000"/>
            <a:headEnd/>
            <a:tailEnd/>
          </a:ln>
        </p:spPr>
      </p:pic>
      <p:pic>
        <p:nvPicPr>
          <p:cNvPr id="20485" name="Picture 12" descr="pencil"/>
          <p:cNvPicPr>
            <a:picLocks noChangeAspect="1" noChangeArrowheads="1"/>
          </p:cNvPicPr>
          <p:nvPr/>
        </p:nvPicPr>
        <p:blipFill>
          <a:blip r:embed="rId4" cstate="print"/>
          <a:srcRect/>
          <a:stretch>
            <a:fillRect/>
          </a:stretch>
        </p:blipFill>
        <p:spPr bwMode="auto">
          <a:xfrm>
            <a:off x="7377113" y="0"/>
            <a:ext cx="612775" cy="620713"/>
          </a:xfrm>
          <a:prstGeom prst="rect">
            <a:avLst/>
          </a:prstGeom>
          <a:noFill/>
          <a:ln w="9525">
            <a:noFill/>
            <a:miter lim="800000"/>
            <a:headEnd/>
            <a:tailEnd/>
          </a:ln>
        </p:spPr>
      </p:pic>
      <p:sp>
        <p:nvSpPr>
          <p:cNvPr id="20486" name="Rectangle 14"/>
          <p:cNvSpPr>
            <a:spLocks noChangeArrowheads="1"/>
          </p:cNvSpPr>
          <p:nvPr>
            <p:ph type="title"/>
          </p:nvPr>
        </p:nvSpPr>
        <p:spPr>
          <a:noFill/>
        </p:spPr>
        <p:txBody>
          <a:bodyPr/>
          <a:lstStyle/>
          <a:p>
            <a:pPr eaLnBrk="1" hangingPunct="1"/>
            <a:r>
              <a:rPr lang="en-GB" altLang="en-US" smtClean="0"/>
              <a:t>Comprehension </a:t>
            </a:r>
          </a:p>
        </p:txBody>
      </p:sp>
      <p:pic>
        <p:nvPicPr>
          <p:cNvPr id="33807" name="Picture 15" descr="next_btn_colour">
            <a:hlinkClick r:id="" action="ppaction://hlinkshowjump?jump=nextslide"/>
          </p:cNvPr>
          <p:cNvPicPr>
            <a:picLocks noChangeAspect="1" noChangeArrowheads="1"/>
          </p:cNvPicPr>
          <p:nvPr/>
        </p:nvPicPr>
        <p:blipFill>
          <a:blip r:embed="rId5" cstate="print"/>
          <a:srcRect/>
          <a:stretch>
            <a:fillRect/>
          </a:stretch>
        </p:blipFill>
        <p:spPr bwMode="auto">
          <a:xfrm>
            <a:off x="8448675" y="6096000"/>
            <a:ext cx="6286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animEffect transition="in" filter="dissolve">
                                      <p:cBhvr>
                                        <p:cTn id="7" dur="500"/>
                                        <p:tgtEl>
                                          <p:spTgt spid="337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799">
                                            <p:txEl>
                                              <p:pRg st="1" end="1"/>
                                            </p:txEl>
                                          </p:spTgt>
                                        </p:tgtEl>
                                        <p:attrNameLst>
                                          <p:attrName>style.visibility</p:attrName>
                                        </p:attrNameLst>
                                      </p:cBhvr>
                                      <p:to>
                                        <p:strVal val="visible"/>
                                      </p:to>
                                    </p:set>
                                    <p:animEffect transition="in" filter="dissolve">
                                      <p:cBhvr>
                                        <p:cTn id="10" dur="500"/>
                                        <p:tgtEl>
                                          <p:spTgt spid="337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799">
                                            <p:txEl>
                                              <p:pRg st="2" end="2"/>
                                            </p:txEl>
                                          </p:spTgt>
                                        </p:tgtEl>
                                        <p:attrNameLst>
                                          <p:attrName>style.visibility</p:attrName>
                                        </p:attrNameLst>
                                      </p:cBhvr>
                                      <p:to>
                                        <p:strVal val="visible"/>
                                      </p:to>
                                    </p:set>
                                    <p:animEffect transition="in" filter="dissolve">
                                      <p:cBhvr>
                                        <p:cTn id="13" dur="500"/>
                                        <p:tgtEl>
                                          <p:spTgt spid="3379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3799">
                                            <p:txEl>
                                              <p:pRg st="3" end="3"/>
                                            </p:txEl>
                                          </p:spTgt>
                                        </p:tgtEl>
                                        <p:attrNameLst>
                                          <p:attrName>style.visibility</p:attrName>
                                        </p:attrNameLst>
                                      </p:cBhvr>
                                      <p:to>
                                        <p:strVal val="visible"/>
                                      </p:to>
                                    </p:set>
                                    <p:animEffect transition="in" filter="dissolve">
                                      <p:cBhvr>
                                        <p:cTn id="16" dur="500"/>
                                        <p:tgtEl>
                                          <p:spTgt spid="3379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799">
                                            <p:txEl>
                                              <p:pRg st="5" end="5"/>
                                            </p:txEl>
                                          </p:spTgt>
                                        </p:tgtEl>
                                        <p:attrNameLst>
                                          <p:attrName>style.visibility</p:attrName>
                                        </p:attrNameLst>
                                      </p:cBhvr>
                                      <p:to>
                                        <p:strVal val="visible"/>
                                      </p:to>
                                    </p:set>
                                    <p:animEffect transition="in" filter="dissolve">
                                      <p:cBhvr>
                                        <p:cTn id="21" dur="500"/>
                                        <p:tgtEl>
                                          <p:spTgt spid="33799">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799">
                                            <p:txEl>
                                              <p:pRg st="6" end="6"/>
                                            </p:txEl>
                                          </p:spTgt>
                                        </p:tgtEl>
                                        <p:attrNameLst>
                                          <p:attrName>style.visibility</p:attrName>
                                        </p:attrNameLst>
                                      </p:cBhvr>
                                      <p:to>
                                        <p:strVal val="visible"/>
                                      </p:to>
                                    </p:set>
                                    <p:animEffect transition="in" filter="dissolve">
                                      <p:cBhvr>
                                        <p:cTn id="24" dur="500"/>
                                        <p:tgtEl>
                                          <p:spTgt spid="33799">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3799">
                                            <p:txEl>
                                              <p:pRg st="7" end="7"/>
                                            </p:txEl>
                                          </p:spTgt>
                                        </p:tgtEl>
                                        <p:attrNameLst>
                                          <p:attrName>style.visibility</p:attrName>
                                        </p:attrNameLst>
                                      </p:cBhvr>
                                      <p:to>
                                        <p:strVal val="visible"/>
                                      </p:to>
                                    </p:set>
                                    <p:animEffect transition="in" filter="dissolve">
                                      <p:cBhvr>
                                        <p:cTn id="27" dur="500"/>
                                        <p:tgtEl>
                                          <p:spTgt spid="33799">
                                            <p:txEl>
                                              <p:pRg st="7" end="7"/>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3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358775" y="1362075"/>
            <a:ext cx="6084888" cy="1917700"/>
          </a:xfrm>
          <a:prstGeom prst="rect">
            <a:avLst/>
          </a:prstGeom>
          <a:noFill/>
          <a:ln w="9525">
            <a:noFill/>
            <a:miter lim="800000"/>
            <a:headEnd/>
            <a:tailEnd/>
          </a:ln>
        </p:spPr>
        <p:txBody>
          <a:bodyPr>
            <a:spAutoFit/>
          </a:bodyPr>
          <a:lstStyle/>
          <a:p>
            <a:r>
              <a:rPr lang="en-GB" altLang="en-US" b="1">
                <a:solidFill>
                  <a:srgbClr val="FF6600"/>
                </a:solidFill>
              </a:rPr>
              <a:t>Can you guess why this object might be more ‘interesting’ to the Warden than the fossil which Stanley also found?  </a:t>
            </a:r>
          </a:p>
          <a:p>
            <a:endParaRPr lang="en-GB" altLang="en-US" b="1">
              <a:solidFill>
                <a:srgbClr val="FF6600"/>
              </a:solidFill>
            </a:endParaRPr>
          </a:p>
          <a:p>
            <a:r>
              <a:rPr lang="en-GB" altLang="en-US" b="1">
                <a:solidFill>
                  <a:srgbClr val="FF6600"/>
                </a:solidFill>
              </a:rPr>
              <a:t>What do you think the tube is?</a:t>
            </a:r>
            <a:endParaRPr lang="en-US" altLang="en-US" b="1">
              <a:solidFill>
                <a:srgbClr val="FF6600"/>
              </a:solidFill>
            </a:endParaRPr>
          </a:p>
        </p:txBody>
      </p:sp>
      <p:pic>
        <p:nvPicPr>
          <p:cNvPr id="21507" name="Picture 10" descr="gold_tube"/>
          <p:cNvPicPr>
            <a:picLocks noChangeAspect="1" noChangeArrowheads="1"/>
          </p:cNvPicPr>
          <p:nvPr/>
        </p:nvPicPr>
        <p:blipFill>
          <a:blip r:embed="rId3" cstate="print"/>
          <a:srcRect/>
          <a:stretch>
            <a:fillRect/>
          </a:stretch>
        </p:blipFill>
        <p:spPr bwMode="auto">
          <a:xfrm>
            <a:off x="6804025" y="1196975"/>
            <a:ext cx="1512888" cy="4537075"/>
          </a:xfrm>
          <a:prstGeom prst="rect">
            <a:avLst/>
          </a:prstGeom>
          <a:noFill/>
          <a:ln w="9525">
            <a:noFill/>
            <a:miter lim="800000"/>
            <a:headEnd/>
            <a:tailEnd/>
          </a:ln>
        </p:spPr>
      </p:pic>
      <p:sp>
        <p:nvSpPr>
          <p:cNvPr id="21508" name="Rectangle 13"/>
          <p:cNvSpPr>
            <a:spLocks noChangeArrowheads="1"/>
          </p:cNvSpPr>
          <p:nvPr>
            <p:ph type="title"/>
          </p:nvPr>
        </p:nvSpPr>
        <p:spPr>
          <a:noFill/>
        </p:spPr>
        <p:txBody>
          <a:bodyPr/>
          <a:lstStyle/>
          <a:p>
            <a:pPr eaLnBrk="1" hangingPunct="1"/>
            <a:r>
              <a:rPr lang="en-GB" altLang="en-US" smtClean="0"/>
              <a:t>Predictions  </a:t>
            </a:r>
          </a:p>
        </p:txBody>
      </p:sp>
      <p:pic>
        <p:nvPicPr>
          <p:cNvPr id="41998" name="Picture 14" descr="next_btn_colour">
            <a:hlinkClick r:id="" action="ppaction://hlinkshowjump?jump=nextslide"/>
          </p:cNvPr>
          <p:cNvPicPr>
            <a:picLocks noChangeAspect="1" noChangeArrowheads="1"/>
          </p:cNvPicPr>
          <p:nvPr/>
        </p:nvPicPr>
        <p:blipFill>
          <a:blip r:embed="rId4" cstate="print"/>
          <a:srcRect/>
          <a:stretch>
            <a:fillRect/>
          </a:stretch>
        </p:blipFill>
        <p:spPr bwMode="auto">
          <a:xfrm>
            <a:off x="8448675" y="6096000"/>
            <a:ext cx="6286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58775" y="776288"/>
            <a:ext cx="8029575" cy="1187450"/>
          </a:xfrm>
          <a:prstGeom prst="rect">
            <a:avLst/>
          </a:prstGeom>
          <a:noFill/>
          <a:ln w="9525">
            <a:noFill/>
            <a:miter lim="800000"/>
            <a:headEnd/>
            <a:tailEnd/>
          </a:ln>
        </p:spPr>
        <p:txBody>
          <a:bodyPr>
            <a:spAutoFit/>
          </a:bodyPr>
          <a:lstStyle/>
          <a:p>
            <a:r>
              <a:rPr lang="en-GB" altLang="en-US"/>
              <a:t>In </a:t>
            </a:r>
            <a:r>
              <a:rPr lang="en-GB" altLang="en-US" b="1">
                <a:solidFill>
                  <a:srgbClr val="FF6600"/>
                </a:solidFill>
              </a:rPr>
              <a:t>Chapter 14</a:t>
            </a:r>
            <a:r>
              <a:rPr lang="en-GB" altLang="en-US">
                <a:solidFill>
                  <a:schemeClr val="folHlink"/>
                </a:solidFill>
              </a:rPr>
              <a:t>,</a:t>
            </a:r>
            <a:r>
              <a:rPr lang="en-GB" altLang="en-US"/>
              <a:t> we meet the Warden. </a:t>
            </a:r>
          </a:p>
          <a:p>
            <a:r>
              <a:rPr lang="en-GB" altLang="en-US"/>
              <a:t>Read the description of the Warden from ‘A tall woman…’ until ‘Her voice was soft’.</a:t>
            </a:r>
          </a:p>
        </p:txBody>
      </p:sp>
      <p:sp>
        <p:nvSpPr>
          <p:cNvPr id="22531" name="Rectangle 11"/>
          <p:cNvSpPr>
            <a:spLocks noChangeArrowheads="1"/>
          </p:cNvSpPr>
          <p:nvPr>
            <p:ph type="title"/>
          </p:nvPr>
        </p:nvSpPr>
        <p:spPr>
          <a:noFill/>
        </p:spPr>
        <p:txBody>
          <a:bodyPr/>
          <a:lstStyle/>
          <a:p>
            <a:pPr eaLnBrk="1" hangingPunct="1"/>
            <a:r>
              <a:rPr lang="en-GB" altLang="en-US" smtClean="0"/>
              <a:t>The Warden</a:t>
            </a:r>
          </a:p>
        </p:txBody>
      </p:sp>
      <p:pic>
        <p:nvPicPr>
          <p:cNvPr id="43024" name="Picture 16" descr="next_btn_colour">
            <a:hlinkClick r:id="" action="ppaction://hlinkshowjump?jump=nextslide"/>
          </p:cNvPr>
          <p:cNvPicPr>
            <a:picLocks noChangeAspect="1" noChangeArrowheads="1"/>
          </p:cNvPicPr>
          <p:nvPr/>
        </p:nvPicPr>
        <p:blipFill>
          <a:blip r:embed="rId3" cstate="print"/>
          <a:srcRect/>
          <a:stretch>
            <a:fillRect/>
          </a:stretch>
        </p:blipFill>
        <p:spPr bwMode="auto">
          <a:xfrm>
            <a:off x="8448675" y="6096000"/>
            <a:ext cx="628650" cy="571500"/>
          </a:xfrm>
          <a:prstGeom prst="rect">
            <a:avLst/>
          </a:prstGeom>
          <a:noFill/>
          <a:ln w="9525">
            <a:noFill/>
            <a:miter lim="800000"/>
            <a:headEnd/>
            <a:tailEnd/>
          </a:ln>
        </p:spPr>
      </p:pic>
      <p:sp>
        <p:nvSpPr>
          <p:cNvPr id="22533" name="Text Box 17"/>
          <p:cNvSpPr txBox="1">
            <a:spLocks noChangeArrowheads="1"/>
          </p:cNvSpPr>
          <p:nvPr/>
        </p:nvSpPr>
        <p:spPr bwMode="auto">
          <a:xfrm>
            <a:off x="358775" y="2241550"/>
            <a:ext cx="3997325" cy="2282825"/>
          </a:xfrm>
          <a:prstGeom prst="rect">
            <a:avLst/>
          </a:prstGeom>
          <a:noFill/>
          <a:ln w="9525">
            <a:noFill/>
            <a:miter lim="800000"/>
            <a:headEnd/>
            <a:tailEnd/>
          </a:ln>
        </p:spPr>
        <p:txBody>
          <a:bodyPr>
            <a:spAutoFit/>
          </a:bodyPr>
          <a:lstStyle/>
          <a:p>
            <a:pPr eaLnBrk="0" hangingPunct="0"/>
            <a:r>
              <a:rPr lang="en-GB" altLang="en-US" b="1">
                <a:solidFill>
                  <a:srgbClr val="FF6600"/>
                </a:solidFill>
              </a:rPr>
              <a:t>This description does not say the warden is a bad person. However, how has Sachar </a:t>
            </a:r>
            <a:r>
              <a:rPr lang="en-GB" altLang="en-US" b="1" i="1">
                <a:solidFill>
                  <a:srgbClr val="FF6600"/>
                </a:solidFill>
              </a:rPr>
              <a:t>hinted</a:t>
            </a:r>
            <a:r>
              <a:rPr lang="en-GB" altLang="en-US" b="1">
                <a:solidFill>
                  <a:srgbClr val="FF6600"/>
                </a:solidFill>
              </a:rPr>
              <a:t> at a darker, or more sinister side to her? </a:t>
            </a:r>
          </a:p>
        </p:txBody>
      </p:sp>
      <p:pic>
        <p:nvPicPr>
          <p:cNvPr id="22534" name="Picture 18" descr="warden"/>
          <p:cNvPicPr>
            <a:picLocks noChangeAspect="1" noChangeArrowheads="1"/>
          </p:cNvPicPr>
          <p:nvPr/>
        </p:nvPicPr>
        <p:blipFill>
          <a:blip r:embed="rId4" cstate="print"/>
          <a:srcRect/>
          <a:stretch>
            <a:fillRect/>
          </a:stretch>
        </p:blipFill>
        <p:spPr bwMode="auto">
          <a:xfrm>
            <a:off x="4800600" y="2060575"/>
            <a:ext cx="3300413" cy="4537075"/>
          </a:xfrm>
          <a:prstGeom prst="rect">
            <a:avLst/>
          </a:prstGeom>
          <a:noFill/>
          <a:ln w="9525">
            <a:noFill/>
            <a:miter lim="800000"/>
            <a:headEnd/>
            <a:tailEnd/>
          </a:ln>
        </p:spPr>
      </p:pic>
      <p:pic>
        <p:nvPicPr>
          <p:cNvPr id="22535" name="Picture 19" descr="notes"/>
          <p:cNvPicPr>
            <a:picLocks noChangeAspect="1" noChangeArrowheads="1"/>
          </p:cNvPicPr>
          <p:nvPr/>
        </p:nvPicPr>
        <p:blipFill>
          <a:blip r:embed="rId5" cstate="print"/>
          <a:srcRect/>
          <a:stretch>
            <a:fillRect/>
          </a:stretch>
        </p:blipFill>
        <p:spPr bwMode="auto">
          <a:xfrm>
            <a:off x="7308850" y="79375"/>
            <a:ext cx="619125" cy="541338"/>
          </a:xfrm>
          <a:prstGeom prst="rect">
            <a:avLst/>
          </a:prstGeom>
          <a:noFill/>
          <a:ln w="9525">
            <a:noFill/>
            <a:miter lim="800000"/>
            <a:headEnd/>
            <a:tailEnd/>
          </a:ln>
        </p:spPr>
      </p:pic>
      <p:pic>
        <p:nvPicPr>
          <p:cNvPr id="22536" name="Picture 20" descr="extended_activities"/>
          <p:cNvPicPr>
            <a:picLocks noChangeAspect="1" noChangeArrowheads="1"/>
          </p:cNvPicPr>
          <p:nvPr/>
        </p:nvPicPr>
        <p:blipFill>
          <a:blip r:embed="rId6" cstate="print"/>
          <a:srcRect/>
          <a:stretch>
            <a:fillRect/>
          </a:stretch>
        </p:blipFill>
        <p:spPr bwMode="auto">
          <a:xfrm>
            <a:off x="6516688" y="0"/>
            <a:ext cx="719137"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9"/>
          <p:cNvSpPr>
            <a:spLocks noChangeArrowheads="1"/>
          </p:cNvSpPr>
          <p:nvPr/>
        </p:nvSpPr>
        <p:spPr bwMode="auto">
          <a:xfrm>
            <a:off x="684213" y="981075"/>
            <a:ext cx="7848600" cy="5399088"/>
          </a:xfrm>
          <a:prstGeom prst="roundRect">
            <a:avLst>
              <a:gd name="adj" fmla="val 16667"/>
            </a:avLst>
          </a:prstGeom>
          <a:solidFill>
            <a:srgbClr val="FFFFCC"/>
          </a:solidFill>
          <a:ln w="76200" cmpd="tri">
            <a:solidFill>
              <a:srgbClr val="010066"/>
            </a:solidFill>
            <a:round/>
            <a:headEnd/>
            <a:tailEnd/>
          </a:ln>
        </p:spPr>
        <p:txBody>
          <a:bodyPr wrap="none" anchor="ctr"/>
          <a:lstStyle/>
          <a:p>
            <a:endParaRPr lang="en-US"/>
          </a:p>
        </p:txBody>
      </p:sp>
      <p:sp>
        <p:nvSpPr>
          <p:cNvPr id="23555" name="Text Box 10"/>
          <p:cNvSpPr txBox="1">
            <a:spLocks noChangeArrowheads="1"/>
          </p:cNvSpPr>
          <p:nvPr/>
        </p:nvSpPr>
        <p:spPr bwMode="auto">
          <a:xfrm>
            <a:off x="827088" y="1484313"/>
            <a:ext cx="2449512" cy="4473575"/>
          </a:xfrm>
          <a:prstGeom prst="rect">
            <a:avLst/>
          </a:prstGeom>
          <a:noFill/>
          <a:ln w="9525">
            <a:noFill/>
            <a:miter lim="800000"/>
            <a:headEnd/>
            <a:tailEnd/>
          </a:ln>
        </p:spPr>
        <p:txBody>
          <a:bodyPr>
            <a:spAutoFit/>
          </a:bodyPr>
          <a:lstStyle/>
          <a:p>
            <a:pPr>
              <a:spcBef>
                <a:spcPct val="50000"/>
              </a:spcBef>
            </a:pPr>
            <a:r>
              <a:rPr lang="en-GB" altLang="en-US" b="1">
                <a:latin typeface="Times New Roman" pitchFamily="18" charset="0"/>
              </a:rPr>
              <a:t>Name:</a:t>
            </a:r>
          </a:p>
          <a:p>
            <a:pPr>
              <a:spcBef>
                <a:spcPct val="50000"/>
              </a:spcBef>
            </a:pPr>
            <a:r>
              <a:rPr lang="en-GB" altLang="en-US" b="1">
                <a:latin typeface="Times New Roman" pitchFamily="18" charset="0"/>
              </a:rPr>
              <a:t>Age:</a:t>
            </a:r>
          </a:p>
          <a:p>
            <a:pPr>
              <a:spcBef>
                <a:spcPct val="50000"/>
              </a:spcBef>
            </a:pPr>
            <a:r>
              <a:rPr lang="en-GB" altLang="en-US" b="1">
                <a:latin typeface="Times New Roman" pitchFamily="18" charset="0"/>
              </a:rPr>
              <a:t>Occupation:</a:t>
            </a:r>
          </a:p>
          <a:p>
            <a:pPr>
              <a:spcBef>
                <a:spcPct val="50000"/>
              </a:spcBef>
            </a:pPr>
            <a:endParaRPr lang="en-GB" altLang="en-US" b="1">
              <a:latin typeface="Times New Roman" pitchFamily="18" charset="0"/>
            </a:endParaRPr>
          </a:p>
          <a:p>
            <a:pPr>
              <a:spcBef>
                <a:spcPct val="50000"/>
              </a:spcBef>
            </a:pPr>
            <a:r>
              <a:rPr lang="en-GB" altLang="en-US" b="1">
                <a:latin typeface="Times New Roman" pitchFamily="18" charset="0"/>
              </a:rPr>
              <a:t/>
            </a:r>
            <a:br>
              <a:rPr lang="en-GB" altLang="en-US" b="1">
                <a:latin typeface="Times New Roman" pitchFamily="18" charset="0"/>
              </a:rPr>
            </a:br>
            <a:r>
              <a:rPr lang="en-GB" altLang="en-US" b="1">
                <a:latin typeface="Times New Roman" pitchFamily="18" charset="0"/>
              </a:rPr>
              <a:t>Duties and responsibilities:</a:t>
            </a:r>
            <a:r>
              <a:rPr lang="en-GB" altLang="en-US" b="1">
                <a:latin typeface="Century Gothic" pitchFamily="34" charset="0"/>
              </a:rPr>
              <a:t> </a:t>
            </a:r>
          </a:p>
          <a:p>
            <a:pPr>
              <a:spcBef>
                <a:spcPct val="50000"/>
              </a:spcBef>
            </a:pPr>
            <a:endParaRPr lang="en-GB" altLang="en-US" b="1">
              <a:latin typeface="Century Gothic" pitchFamily="34" charset="0"/>
            </a:endParaRPr>
          </a:p>
          <a:p>
            <a:pPr>
              <a:spcBef>
                <a:spcPct val="50000"/>
              </a:spcBef>
            </a:pPr>
            <a:endParaRPr lang="en-US" altLang="en-US" b="1">
              <a:latin typeface="Century Gothic" pitchFamily="34" charset="0"/>
            </a:endParaRPr>
          </a:p>
        </p:txBody>
      </p:sp>
      <p:sp>
        <p:nvSpPr>
          <p:cNvPr id="23556" name="Text Box 11"/>
          <p:cNvSpPr txBox="1">
            <a:spLocks noChangeArrowheads="1"/>
          </p:cNvSpPr>
          <p:nvPr/>
        </p:nvSpPr>
        <p:spPr bwMode="auto">
          <a:xfrm>
            <a:off x="3201988" y="1484313"/>
            <a:ext cx="2449512" cy="2465387"/>
          </a:xfrm>
          <a:prstGeom prst="rect">
            <a:avLst/>
          </a:prstGeom>
          <a:noFill/>
          <a:ln w="9525">
            <a:noFill/>
            <a:miter lim="800000"/>
            <a:headEnd/>
            <a:tailEnd/>
          </a:ln>
        </p:spPr>
        <p:txBody>
          <a:bodyPr>
            <a:spAutoFit/>
          </a:bodyPr>
          <a:lstStyle/>
          <a:p>
            <a:pPr>
              <a:spcBef>
                <a:spcPct val="50000"/>
              </a:spcBef>
            </a:pPr>
            <a:r>
              <a:rPr lang="en-GB" altLang="en-US">
                <a:latin typeface="Times New Roman" pitchFamily="18" charset="0"/>
              </a:rPr>
              <a:t>______________ </a:t>
            </a:r>
          </a:p>
          <a:p>
            <a:pPr>
              <a:spcBef>
                <a:spcPct val="50000"/>
              </a:spcBef>
            </a:pPr>
            <a:r>
              <a:rPr lang="en-GB" altLang="en-US">
                <a:latin typeface="Times New Roman" pitchFamily="18" charset="0"/>
              </a:rPr>
              <a:t>______</a:t>
            </a:r>
          </a:p>
          <a:p>
            <a:pPr>
              <a:spcBef>
                <a:spcPct val="50000"/>
              </a:spcBef>
            </a:pPr>
            <a:r>
              <a:rPr lang="en-GB" altLang="en-US">
                <a:latin typeface="Times New Roman" pitchFamily="18" charset="0"/>
              </a:rPr>
              <a:t>____________________________</a:t>
            </a:r>
          </a:p>
          <a:p>
            <a:pPr>
              <a:spcBef>
                <a:spcPct val="50000"/>
              </a:spcBef>
            </a:pPr>
            <a:endParaRPr lang="en-US" altLang="en-US">
              <a:solidFill>
                <a:schemeClr val="tx1"/>
              </a:solidFill>
              <a:latin typeface="Times New Roman" pitchFamily="18" charset="0"/>
            </a:endParaRPr>
          </a:p>
        </p:txBody>
      </p:sp>
      <p:sp>
        <p:nvSpPr>
          <p:cNvPr id="23557" name="Text Box 13"/>
          <p:cNvSpPr txBox="1">
            <a:spLocks noChangeArrowheads="1"/>
          </p:cNvSpPr>
          <p:nvPr/>
        </p:nvSpPr>
        <p:spPr bwMode="auto">
          <a:xfrm>
            <a:off x="3203575" y="3789363"/>
            <a:ext cx="4897438" cy="2282825"/>
          </a:xfrm>
          <a:prstGeom prst="rect">
            <a:avLst/>
          </a:prstGeom>
          <a:noFill/>
          <a:ln w="9525">
            <a:noFill/>
            <a:miter lim="800000"/>
            <a:headEnd/>
            <a:tailEnd/>
          </a:ln>
        </p:spPr>
        <p:txBody>
          <a:bodyPr>
            <a:spAutoFit/>
          </a:bodyPr>
          <a:lstStyle/>
          <a:p>
            <a:r>
              <a:rPr lang="en-GB" altLang="en-US">
                <a:latin typeface="Times New Roman" pitchFamily="18" charset="0"/>
              </a:rPr>
              <a:t>______________________________ __________________________________________________________________________________________</a:t>
            </a:r>
          </a:p>
          <a:p>
            <a:r>
              <a:rPr lang="en-GB" altLang="en-US">
                <a:latin typeface="Times New Roman" pitchFamily="18" charset="0"/>
              </a:rPr>
              <a:t>______________________________</a:t>
            </a:r>
          </a:p>
          <a:p>
            <a:r>
              <a:rPr lang="en-GB" altLang="en-US">
                <a:latin typeface="Times New Roman" pitchFamily="18" charset="0"/>
              </a:rPr>
              <a:t>______________________________</a:t>
            </a:r>
            <a:endParaRPr lang="en-US" altLang="en-US">
              <a:latin typeface="Times New Roman" pitchFamily="18" charset="0"/>
            </a:endParaRPr>
          </a:p>
        </p:txBody>
      </p:sp>
      <p:sp>
        <p:nvSpPr>
          <p:cNvPr id="23558" name="AutoShape 14"/>
          <p:cNvSpPr>
            <a:spLocks noChangeArrowheads="1"/>
          </p:cNvSpPr>
          <p:nvPr/>
        </p:nvSpPr>
        <p:spPr bwMode="auto">
          <a:xfrm>
            <a:off x="5867400" y="1268413"/>
            <a:ext cx="2232025" cy="2449512"/>
          </a:xfrm>
          <a:prstGeom prst="roundRect">
            <a:avLst>
              <a:gd name="adj" fmla="val 16667"/>
            </a:avLst>
          </a:prstGeom>
          <a:solidFill>
            <a:schemeClr val="bg1"/>
          </a:solidFill>
          <a:ln w="38100" cmpd="dbl">
            <a:solidFill>
              <a:schemeClr val="tx1"/>
            </a:solidFill>
            <a:round/>
            <a:headEnd/>
            <a:tailEnd/>
          </a:ln>
        </p:spPr>
        <p:txBody>
          <a:bodyPr wrap="none" anchor="ctr"/>
          <a:lstStyle/>
          <a:p>
            <a:endParaRPr lang="en-US"/>
          </a:p>
        </p:txBody>
      </p:sp>
      <p:pic>
        <p:nvPicPr>
          <p:cNvPr id="23559" name="Picture 17" descr="warden ID"/>
          <p:cNvPicPr>
            <a:picLocks noChangeAspect="1" noChangeArrowheads="1"/>
          </p:cNvPicPr>
          <p:nvPr/>
        </p:nvPicPr>
        <p:blipFill>
          <a:blip r:embed="rId3" cstate="print"/>
          <a:srcRect/>
          <a:stretch>
            <a:fillRect/>
          </a:stretch>
        </p:blipFill>
        <p:spPr bwMode="auto">
          <a:xfrm>
            <a:off x="6045200" y="1414463"/>
            <a:ext cx="1911350" cy="2159000"/>
          </a:xfrm>
          <a:prstGeom prst="rect">
            <a:avLst/>
          </a:prstGeom>
          <a:noFill/>
          <a:ln w="9525">
            <a:noFill/>
            <a:miter lim="800000"/>
            <a:headEnd/>
            <a:tailEnd/>
          </a:ln>
        </p:spPr>
      </p:pic>
      <p:pic>
        <p:nvPicPr>
          <p:cNvPr id="23560" name="Picture 19" descr="notes"/>
          <p:cNvPicPr>
            <a:picLocks noChangeAspect="1" noChangeArrowheads="1"/>
          </p:cNvPicPr>
          <p:nvPr/>
        </p:nvPicPr>
        <p:blipFill>
          <a:blip r:embed="rId4" cstate="print"/>
          <a:srcRect/>
          <a:stretch>
            <a:fillRect/>
          </a:stretch>
        </p:blipFill>
        <p:spPr bwMode="auto">
          <a:xfrm>
            <a:off x="6804025" y="79375"/>
            <a:ext cx="619125" cy="541338"/>
          </a:xfrm>
          <a:prstGeom prst="rect">
            <a:avLst/>
          </a:prstGeom>
          <a:noFill/>
          <a:ln w="9525">
            <a:noFill/>
            <a:miter lim="800000"/>
            <a:headEnd/>
            <a:tailEnd/>
          </a:ln>
        </p:spPr>
      </p:pic>
      <p:pic>
        <p:nvPicPr>
          <p:cNvPr id="23561" name="Picture 20" descr="pencil"/>
          <p:cNvPicPr>
            <a:picLocks noChangeAspect="1" noChangeArrowheads="1"/>
          </p:cNvPicPr>
          <p:nvPr/>
        </p:nvPicPr>
        <p:blipFill>
          <a:blip r:embed="rId5" cstate="print"/>
          <a:srcRect/>
          <a:stretch>
            <a:fillRect/>
          </a:stretch>
        </p:blipFill>
        <p:spPr bwMode="auto">
          <a:xfrm>
            <a:off x="7415213" y="0"/>
            <a:ext cx="612775" cy="620713"/>
          </a:xfrm>
          <a:prstGeom prst="rect">
            <a:avLst/>
          </a:prstGeom>
          <a:noFill/>
          <a:ln w="9525">
            <a:noFill/>
            <a:miter lim="800000"/>
            <a:headEnd/>
            <a:tailEnd/>
          </a:ln>
        </p:spPr>
      </p:pic>
      <p:sp>
        <p:nvSpPr>
          <p:cNvPr id="23562" name="Text Box 22"/>
          <p:cNvSpPr>
            <a:spLocks noChangeArrowheads="1"/>
          </p:cNvSpPr>
          <p:nvPr>
            <p:ph type="title"/>
          </p:nvPr>
        </p:nvSpPr>
        <p:spPr>
          <a:xfrm>
            <a:off x="71438" y="71438"/>
            <a:ext cx="6877050" cy="549275"/>
          </a:xfrm>
          <a:noFill/>
        </p:spPr>
        <p:txBody>
          <a:bodyPr>
            <a:normAutofit fontScale="90000"/>
          </a:bodyPr>
          <a:lstStyle/>
          <a:p>
            <a:pPr eaLnBrk="1" hangingPunct="1"/>
            <a:r>
              <a:rPr lang="en-GB" altLang="en-US" smtClean="0"/>
              <a:t>Complete the Warden’s identity badge: </a:t>
            </a:r>
          </a:p>
        </p:txBody>
      </p:sp>
      <p:pic>
        <p:nvPicPr>
          <p:cNvPr id="77847" name="Picture 23" descr="next_btn_colour">
            <a:hlinkClick r:id="" action="ppaction://hlinkshowjump?jump=nextslide"/>
          </p:cNvPr>
          <p:cNvPicPr>
            <a:picLocks noChangeAspect="1" noChangeArrowheads="1"/>
          </p:cNvPicPr>
          <p:nvPr/>
        </p:nvPicPr>
        <p:blipFill>
          <a:blip r:embed="rId6" cstate="print"/>
          <a:srcRect/>
          <a:stretch>
            <a:fillRect/>
          </a:stretch>
        </p:blipFill>
        <p:spPr bwMode="auto">
          <a:xfrm>
            <a:off x="8448675" y="6096000"/>
            <a:ext cx="6286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7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3" descr="flash"/>
          <p:cNvPicPr>
            <a:picLocks noChangeAspect="1" noChangeArrowheads="1"/>
          </p:cNvPicPr>
          <p:nvPr/>
        </p:nvPicPr>
        <p:blipFill>
          <a:blip r:embed="rId5" cstate="print"/>
          <a:srcRect/>
          <a:stretch>
            <a:fillRect/>
          </a:stretch>
        </p:blipFill>
        <p:spPr bwMode="auto">
          <a:xfrm>
            <a:off x="7383463" y="44450"/>
            <a:ext cx="501650" cy="549275"/>
          </a:xfrm>
          <a:prstGeom prst="rect">
            <a:avLst/>
          </a:prstGeom>
          <a:noFill/>
          <a:ln w="9525">
            <a:noFill/>
            <a:miter lim="800000"/>
            <a:headEnd/>
            <a:tailEnd/>
          </a:ln>
        </p:spPr>
      </p:pic>
      <p:sp>
        <p:nvSpPr>
          <p:cNvPr id="5124" name="Rectangle 86"/>
          <p:cNvSpPr>
            <a:spLocks noChangeArrowheads="1"/>
          </p:cNvSpPr>
          <p:nvPr>
            <p:ph type="title"/>
          </p:nvPr>
        </p:nvSpPr>
        <p:spPr>
          <a:noFill/>
        </p:spPr>
        <p:txBody>
          <a:bodyPr/>
          <a:lstStyle/>
          <a:p>
            <a:pPr eaLnBrk="1" hangingPunct="1"/>
            <a:r>
              <a:rPr lang="en-GB" altLang="en-US" smtClean="0"/>
              <a:t>Teamwork</a:t>
            </a:r>
          </a:p>
        </p:txBody>
      </p:sp>
      <p:pic>
        <p:nvPicPr>
          <p:cNvPr id="48216" name="Picture 88" descr="next_btn_colour">
            <a:hlinkClick r:id="" action="ppaction://hlinkshowjump?jump=nextslide"/>
          </p:cNvPr>
          <p:cNvPicPr>
            <a:picLocks noChangeAspect="1" noChangeArrowheads="1"/>
          </p:cNvPicPr>
          <p:nvPr/>
        </p:nvPicPr>
        <p:blipFill>
          <a:blip r:embed="rId6" cstate="print"/>
          <a:srcRect/>
          <a:stretch>
            <a:fillRect/>
          </a:stretch>
        </p:blipFill>
        <p:spPr bwMode="auto">
          <a:xfrm>
            <a:off x="8448675" y="6096000"/>
            <a:ext cx="628650" cy="571500"/>
          </a:xfrm>
          <a:prstGeom prst="rect">
            <a:avLst/>
          </a:prstGeom>
          <a:noFill/>
          <a:ln w="9525">
            <a:noFill/>
            <a:miter lim="800000"/>
            <a:headEnd/>
            <a:tailEnd/>
          </a:ln>
        </p:spPr>
      </p:pic>
    </p:spTree>
    <p:controls>
      <p:control spid="5122" name="ShockwaveFlash1" r:id="rId2" imgW="8445385" imgH="527085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8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stanley_letter"/>
          <p:cNvPicPr>
            <a:picLocks noChangeAspect="1" noChangeArrowheads="1"/>
          </p:cNvPicPr>
          <p:nvPr/>
        </p:nvPicPr>
        <p:blipFill>
          <a:blip r:embed="rId3" cstate="print"/>
          <a:srcRect/>
          <a:stretch>
            <a:fillRect/>
          </a:stretch>
        </p:blipFill>
        <p:spPr bwMode="auto">
          <a:xfrm>
            <a:off x="468313" y="2133600"/>
            <a:ext cx="3729037" cy="3816350"/>
          </a:xfrm>
          <a:prstGeom prst="rect">
            <a:avLst/>
          </a:prstGeom>
          <a:noFill/>
          <a:ln w="9525">
            <a:noFill/>
            <a:miter lim="800000"/>
            <a:headEnd/>
            <a:tailEnd/>
          </a:ln>
        </p:spPr>
      </p:pic>
      <p:sp>
        <p:nvSpPr>
          <p:cNvPr id="24579" name="Text Box 4"/>
          <p:cNvSpPr txBox="1">
            <a:spLocks noChangeArrowheads="1"/>
          </p:cNvSpPr>
          <p:nvPr/>
        </p:nvSpPr>
        <p:spPr bwMode="auto">
          <a:xfrm>
            <a:off x="358775" y="908050"/>
            <a:ext cx="8280400" cy="1187450"/>
          </a:xfrm>
          <a:prstGeom prst="rect">
            <a:avLst/>
          </a:prstGeom>
          <a:noFill/>
          <a:ln w="9525">
            <a:noFill/>
            <a:miter lim="800000"/>
            <a:headEnd/>
            <a:tailEnd/>
          </a:ln>
        </p:spPr>
        <p:txBody>
          <a:bodyPr>
            <a:spAutoFit/>
          </a:bodyPr>
          <a:lstStyle/>
          <a:p>
            <a:r>
              <a:rPr lang="en-GB" altLang="en-US"/>
              <a:t>In </a:t>
            </a:r>
            <a:r>
              <a:rPr lang="en-GB" altLang="en-US" b="1">
                <a:solidFill>
                  <a:srgbClr val="FF6600"/>
                </a:solidFill>
              </a:rPr>
              <a:t>Chapter 18</a:t>
            </a:r>
            <a:r>
              <a:rPr lang="en-GB" altLang="en-US"/>
              <a:t>, Zero asks Stanley to teach him to read but Stanley refuses. Stanley seems to be quite kind, so why doesn’t he want to help Zero? </a:t>
            </a:r>
          </a:p>
        </p:txBody>
      </p:sp>
      <p:sp>
        <p:nvSpPr>
          <p:cNvPr id="47110" name="Text Box 6"/>
          <p:cNvSpPr txBox="1">
            <a:spLocks noChangeArrowheads="1"/>
          </p:cNvSpPr>
          <p:nvPr/>
        </p:nvSpPr>
        <p:spPr bwMode="auto">
          <a:xfrm>
            <a:off x="4572000" y="2924175"/>
            <a:ext cx="4175125" cy="2100263"/>
          </a:xfrm>
          <a:prstGeom prst="rect">
            <a:avLst/>
          </a:prstGeom>
          <a:noFill/>
          <a:ln w="9525">
            <a:noFill/>
            <a:miter lim="800000"/>
            <a:headEnd/>
            <a:tailEnd/>
          </a:ln>
        </p:spPr>
        <p:txBody>
          <a:bodyPr>
            <a:spAutoFit/>
          </a:bodyPr>
          <a:lstStyle/>
          <a:p>
            <a:pPr>
              <a:spcAft>
                <a:spcPct val="50000"/>
              </a:spcAft>
            </a:pPr>
            <a:r>
              <a:rPr lang="en-GB" altLang="en-US" b="1">
                <a:solidFill>
                  <a:srgbClr val="FF6600"/>
                </a:solidFill>
              </a:rPr>
              <a:t>What kinds of things do people who cannot read or write miss out on? </a:t>
            </a:r>
          </a:p>
          <a:p>
            <a:pPr>
              <a:spcAft>
                <a:spcPct val="50000"/>
              </a:spcAft>
            </a:pPr>
            <a:r>
              <a:rPr lang="en-GB" altLang="en-US" b="1">
                <a:solidFill>
                  <a:srgbClr val="FF6600"/>
                </a:solidFill>
              </a:rPr>
              <a:t>Why is it important to learn how to do these things? </a:t>
            </a:r>
          </a:p>
        </p:txBody>
      </p:sp>
      <p:sp>
        <p:nvSpPr>
          <p:cNvPr id="24581" name="Rectangle 11"/>
          <p:cNvSpPr>
            <a:spLocks noChangeArrowheads="1"/>
          </p:cNvSpPr>
          <p:nvPr>
            <p:ph type="title"/>
          </p:nvPr>
        </p:nvSpPr>
        <p:spPr>
          <a:noFill/>
        </p:spPr>
        <p:txBody>
          <a:bodyPr/>
          <a:lstStyle/>
          <a:p>
            <a:pPr eaLnBrk="1" hangingPunct="1"/>
            <a:r>
              <a:rPr lang="en-GB" altLang="en-US" smtClean="0"/>
              <a:t>Reading and writing</a:t>
            </a:r>
          </a:p>
        </p:txBody>
      </p:sp>
      <p:pic>
        <p:nvPicPr>
          <p:cNvPr id="47116" name="Picture 12" descr="next_btn_colour">
            <a:hlinkClick r:id="" action="ppaction://hlinkshowjump?jump=nextslide"/>
          </p:cNvPr>
          <p:cNvPicPr>
            <a:picLocks noChangeAspect="1" noChangeArrowheads="1"/>
          </p:cNvPicPr>
          <p:nvPr/>
        </p:nvPicPr>
        <p:blipFill>
          <a:blip r:embed="rId4" cstate="print"/>
          <a:srcRect/>
          <a:stretch>
            <a:fillRect/>
          </a:stretch>
        </p:blipFill>
        <p:spPr bwMode="auto">
          <a:xfrm>
            <a:off x="8448675" y="6096000"/>
            <a:ext cx="6286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dissolve">
                                      <p:cBhvr>
                                        <p:cTn id="7" dur="500"/>
                                        <p:tgtEl>
                                          <p:spTgt spid="47110"/>
                                        </p:tgtEl>
                                      </p:cBhvr>
                                    </p:animEffect>
                                  </p:childTnLst>
                                </p:cTn>
                              </p:par>
                              <p:par>
                                <p:cTn id="8" presetID="1" presetClass="entr" presetSubtype="0" fill="hold" nodeType="withEffect">
                                  <p:stCondLst>
                                    <p:cond delay="0"/>
                                  </p:stCondLst>
                                  <p:childTnLst>
                                    <p:set>
                                      <p:cBhvr>
                                        <p:cTn id="9" dur="1" fill="hold">
                                          <p:stCondLst>
                                            <p:cond delay="0"/>
                                          </p:stCondLst>
                                        </p:cTn>
                                        <p:tgtEl>
                                          <p:spTgt spid="47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1" descr="flash"/>
          <p:cNvPicPr>
            <a:picLocks noChangeAspect="1" noChangeArrowheads="1"/>
          </p:cNvPicPr>
          <p:nvPr/>
        </p:nvPicPr>
        <p:blipFill>
          <a:blip r:embed="rId5" cstate="print"/>
          <a:srcRect/>
          <a:stretch>
            <a:fillRect/>
          </a:stretch>
        </p:blipFill>
        <p:spPr bwMode="auto">
          <a:xfrm>
            <a:off x="6877050" y="44450"/>
            <a:ext cx="501650" cy="549275"/>
          </a:xfrm>
          <a:prstGeom prst="rect">
            <a:avLst/>
          </a:prstGeom>
          <a:noFill/>
          <a:ln w="9525">
            <a:noFill/>
            <a:miter lim="800000"/>
            <a:headEnd/>
            <a:tailEnd/>
          </a:ln>
        </p:spPr>
      </p:pic>
      <p:pic>
        <p:nvPicPr>
          <p:cNvPr id="6148" name="Picture 22" descr="pencil"/>
          <p:cNvPicPr>
            <a:picLocks noChangeAspect="1" noChangeArrowheads="1"/>
          </p:cNvPicPr>
          <p:nvPr/>
        </p:nvPicPr>
        <p:blipFill>
          <a:blip r:embed="rId6" cstate="print"/>
          <a:srcRect/>
          <a:stretch>
            <a:fillRect/>
          </a:stretch>
        </p:blipFill>
        <p:spPr bwMode="auto">
          <a:xfrm>
            <a:off x="7377113" y="0"/>
            <a:ext cx="612775" cy="620713"/>
          </a:xfrm>
          <a:prstGeom prst="rect">
            <a:avLst/>
          </a:prstGeom>
          <a:noFill/>
          <a:ln w="9525">
            <a:noFill/>
            <a:miter lim="800000"/>
            <a:headEnd/>
            <a:tailEnd/>
          </a:ln>
        </p:spPr>
      </p:pic>
      <p:sp>
        <p:nvSpPr>
          <p:cNvPr id="6149" name="Rectangle 24"/>
          <p:cNvSpPr>
            <a:spLocks noChangeArrowheads="1"/>
          </p:cNvSpPr>
          <p:nvPr>
            <p:ph type="title"/>
          </p:nvPr>
        </p:nvSpPr>
        <p:spPr>
          <a:noFill/>
        </p:spPr>
        <p:txBody>
          <a:bodyPr/>
          <a:lstStyle/>
          <a:p>
            <a:pPr eaLnBrk="1" hangingPunct="1"/>
            <a:r>
              <a:rPr lang="en-GB" altLang="en-US" smtClean="0"/>
              <a:t>Zero</a:t>
            </a:r>
          </a:p>
        </p:txBody>
      </p:sp>
      <p:pic>
        <p:nvPicPr>
          <p:cNvPr id="52250" name="Picture 26" descr="next_btn_colour">
            <a:hlinkClick r:id="" action="ppaction://hlinkshowjump?jump=nextslide"/>
          </p:cNvPr>
          <p:cNvPicPr>
            <a:picLocks noChangeAspect="1" noChangeArrowheads="1"/>
          </p:cNvPicPr>
          <p:nvPr/>
        </p:nvPicPr>
        <p:blipFill>
          <a:blip r:embed="rId7" cstate="print"/>
          <a:srcRect/>
          <a:stretch>
            <a:fillRect/>
          </a:stretch>
        </p:blipFill>
        <p:spPr bwMode="auto">
          <a:xfrm>
            <a:off x="8448675" y="6096000"/>
            <a:ext cx="628650" cy="571500"/>
          </a:xfrm>
          <a:prstGeom prst="rect">
            <a:avLst/>
          </a:prstGeom>
          <a:noFill/>
          <a:ln w="9525">
            <a:noFill/>
            <a:miter lim="800000"/>
            <a:headEnd/>
            <a:tailEnd/>
          </a:ln>
        </p:spPr>
      </p:pic>
    </p:spTree>
    <p:controls>
      <p:control spid="6146" name="ShockwaveFlash1" r:id="rId2" imgW="8445385" imgH="527085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2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9" descr="flash"/>
          <p:cNvPicPr>
            <a:picLocks noChangeAspect="1" noChangeArrowheads="1"/>
          </p:cNvPicPr>
          <p:nvPr/>
        </p:nvPicPr>
        <p:blipFill>
          <a:blip r:embed="rId5" cstate="print"/>
          <a:srcRect/>
          <a:stretch>
            <a:fillRect/>
          </a:stretch>
        </p:blipFill>
        <p:spPr bwMode="auto">
          <a:xfrm>
            <a:off x="7383463" y="44450"/>
            <a:ext cx="501650" cy="549275"/>
          </a:xfrm>
          <a:prstGeom prst="rect">
            <a:avLst/>
          </a:prstGeom>
          <a:noFill/>
          <a:ln w="9525">
            <a:noFill/>
            <a:miter lim="800000"/>
            <a:headEnd/>
            <a:tailEnd/>
          </a:ln>
        </p:spPr>
      </p:pic>
      <p:sp>
        <p:nvSpPr>
          <p:cNvPr id="7172" name="Rectangle 23"/>
          <p:cNvSpPr>
            <a:spLocks noChangeArrowheads="1"/>
          </p:cNvSpPr>
          <p:nvPr>
            <p:ph type="title"/>
          </p:nvPr>
        </p:nvSpPr>
        <p:spPr>
          <a:noFill/>
        </p:spPr>
        <p:txBody>
          <a:bodyPr/>
          <a:lstStyle/>
          <a:p>
            <a:pPr eaLnBrk="1" hangingPunct="1"/>
            <a:r>
              <a:rPr lang="en-GB" altLang="en-US" smtClean="0"/>
              <a:t>Kissin’ Kate Barlow</a:t>
            </a:r>
          </a:p>
        </p:txBody>
      </p:sp>
      <p:pic>
        <p:nvPicPr>
          <p:cNvPr id="57369" name="Picture 25" descr="next_btn_colour">
            <a:hlinkClick r:id="" action="ppaction://hlinkshowjump?jump=nextslide"/>
          </p:cNvPr>
          <p:cNvPicPr>
            <a:picLocks noChangeAspect="1" noChangeArrowheads="1"/>
          </p:cNvPicPr>
          <p:nvPr/>
        </p:nvPicPr>
        <p:blipFill>
          <a:blip r:embed="rId6" cstate="print"/>
          <a:srcRect/>
          <a:stretch>
            <a:fillRect/>
          </a:stretch>
        </p:blipFill>
        <p:spPr bwMode="auto">
          <a:xfrm>
            <a:off x="8448675" y="6096000"/>
            <a:ext cx="628650" cy="571500"/>
          </a:xfrm>
          <a:prstGeom prst="rect">
            <a:avLst/>
          </a:prstGeom>
          <a:noFill/>
          <a:ln w="9525">
            <a:noFill/>
            <a:miter lim="800000"/>
            <a:headEnd/>
            <a:tailEnd/>
          </a:ln>
        </p:spPr>
      </p:pic>
    </p:spTree>
    <p:controls>
      <p:control spid="7170" name="ShockwaveFlash1" r:id="rId2" imgW="8445385" imgH="527085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7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amp_Green_Lake"/>
          <p:cNvPicPr>
            <a:picLocks noChangeAspect="1" noChangeArrowheads="1"/>
          </p:cNvPicPr>
          <p:nvPr/>
        </p:nvPicPr>
        <p:blipFill>
          <a:blip r:embed="rId3" cstate="print"/>
          <a:srcRect/>
          <a:stretch>
            <a:fillRect/>
          </a:stretch>
        </p:blipFill>
        <p:spPr bwMode="auto">
          <a:xfrm>
            <a:off x="792163" y="908050"/>
            <a:ext cx="7561262" cy="5499100"/>
          </a:xfrm>
          <a:prstGeom prst="rect">
            <a:avLst/>
          </a:prstGeom>
          <a:noFill/>
          <a:ln w="9525">
            <a:noFill/>
            <a:miter lim="800000"/>
            <a:headEnd/>
            <a:tailEnd/>
          </a:ln>
        </p:spPr>
      </p:pic>
      <p:sp>
        <p:nvSpPr>
          <p:cNvPr id="14339" name="Text Box 4"/>
          <p:cNvSpPr txBox="1">
            <a:spLocks noChangeArrowheads="1"/>
          </p:cNvSpPr>
          <p:nvPr/>
        </p:nvSpPr>
        <p:spPr bwMode="auto">
          <a:xfrm>
            <a:off x="3562350" y="5051425"/>
            <a:ext cx="2020888" cy="519113"/>
          </a:xfrm>
          <a:prstGeom prst="rect">
            <a:avLst/>
          </a:prstGeom>
          <a:solidFill>
            <a:schemeClr val="bg1">
              <a:alpha val="70195"/>
            </a:schemeClr>
          </a:solidFill>
          <a:ln w="9525">
            <a:noFill/>
            <a:miter lim="800000"/>
            <a:headEnd/>
            <a:tailEnd/>
          </a:ln>
        </p:spPr>
        <p:txBody>
          <a:bodyPr wrap="none">
            <a:spAutoFit/>
          </a:bodyPr>
          <a:lstStyle/>
          <a:p>
            <a:r>
              <a:rPr lang="en-GB" altLang="en-US" sz="2800" b="1"/>
              <a:t>PART ONE</a:t>
            </a:r>
          </a:p>
        </p:txBody>
      </p:sp>
      <p:sp>
        <p:nvSpPr>
          <p:cNvPr id="14340" name="Text Box 5"/>
          <p:cNvSpPr txBox="1">
            <a:spLocks noChangeArrowheads="1"/>
          </p:cNvSpPr>
          <p:nvPr/>
        </p:nvSpPr>
        <p:spPr bwMode="auto">
          <a:xfrm>
            <a:off x="915988" y="5789613"/>
            <a:ext cx="7313612" cy="519112"/>
          </a:xfrm>
          <a:prstGeom prst="rect">
            <a:avLst/>
          </a:prstGeom>
          <a:solidFill>
            <a:schemeClr val="bg1">
              <a:alpha val="70195"/>
            </a:schemeClr>
          </a:solidFill>
          <a:ln w="9525">
            <a:noFill/>
            <a:miter lim="800000"/>
            <a:headEnd/>
            <a:tailEnd/>
          </a:ln>
        </p:spPr>
        <p:txBody>
          <a:bodyPr wrap="none">
            <a:spAutoFit/>
          </a:bodyPr>
          <a:lstStyle/>
          <a:p>
            <a:r>
              <a:rPr lang="en-GB" altLang="en-US" sz="2800" b="1"/>
              <a:t>YOU ARE ENTERING CAMP GREEN LAKE</a:t>
            </a:r>
          </a:p>
        </p:txBody>
      </p:sp>
      <p:pic>
        <p:nvPicPr>
          <p:cNvPr id="93192" name="Picture 8" descr="next_btn_colour">
            <a:hlinkClick r:id="" action="ppaction://hlinkshowjump?jump=nextslide"/>
          </p:cNvPr>
          <p:cNvPicPr>
            <a:picLocks noChangeAspect="1" noChangeArrowheads="1"/>
          </p:cNvPicPr>
          <p:nvPr/>
        </p:nvPicPr>
        <p:blipFill>
          <a:blip r:embed="rId4" cstate="print"/>
          <a:srcRect/>
          <a:stretch>
            <a:fillRect/>
          </a:stretch>
        </p:blipFill>
        <p:spPr bwMode="auto">
          <a:xfrm>
            <a:off x="8448675" y="6096000"/>
            <a:ext cx="628650" cy="571500"/>
          </a:xfrm>
          <a:prstGeom prst="rect">
            <a:avLst/>
          </a:prstGeom>
          <a:noFill/>
          <a:ln w="9525">
            <a:noFill/>
            <a:miter lim="800000"/>
            <a:headEnd/>
            <a:tailEnd/>
          </a:ln>
        </p:spPr>
      </p:pic>
      <p:sp>
        <p:nvSpPr>
          <p:cNvPr id="14342" name="Rectangle 9"/>
          <p:cNvSpPr>
            <a:spLocks noGrp="1" noChangeArrowheads="1"/>
          </p:cNvSpPr>
          <p:nvPr>
            <p:ph type="title" idx="4294967295"/>
          </p:nvPr>
        </p:nvSpPr>
        <p:spPr/>
        <p:txBody>
          <a:bodyPr/>
          <a:lstStyle/>
          <a:p>
            <a:pPr eaLnBrk="1" hangingPunct="1"/>
            <a:r>
              <a:rPr lang="en-GB" altLang="en-US" smtClean="0"/>
              <a:t>Part 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altLang="en-US" smtClean="0"/>
              <a:t>Sam and Kate’s relationship</a:t>
            </a:r>
          </a:p>
        </p:txBody>
      </p:sp>
      <p:pic>
        <p:nvPicPr>
          <p:cNvPr id="8196" name="Picture 4" descr="flash"/>
          <p:cNvPicPr>
            <a:picLocks noChangeAspect="1" noChangeArrowheads="1"/>
          </p:cNvPicPr>
          <p:nvPr/>
        </p:nvPicPr>
        <p:blipFill>
          <a:blip r:embed="rId4" cstate="print"/>
          <a:srcRect/>
          <a:stretch>
            <a:fillRect/>
          </a:stretch>
        </p:blipFill>
        <p:spPr bwMode="auto">
          <a:xfrm>
            <a:off x="7424738" y="44450"/>
            <a:ext cx="501650" cy="549275"/>
          </a:xfrm>
          <a:prstGeom prst="rect">
            <a:avLst/>
          </a:prstGeom>
          <a:noFill/>
          <a:ln w="9525">
            <a:noFill/>
            <a:miter lim="800000"/>
            <a:headEnd/>
            <a:tailEnd/>
          </a:ln>
        </p:spPr>
      </p:pic>
      <p:pic>
        <p:nvPicPr>
          <p:cNvPr id="140293" name="Picture 5" descr="next_btn_colour">
            <a:hlinkClick r:id="" action="ppaction://hlinkshowjump?jump=nextslide"/>
          </p:cNvPr>
          <p:cNvPicPr>
            <a:picLocks noChangeAspect="1" noChangeArrowheads="1"/>
          </p:cNvPicPr>
          <p:nvPr/>
        </p:nvPicPr>
        <p:blipFill>
          <a:blip r:embed="rId5" cstate="print"/>
          <a:srcRect/>
          <a:stretch>
            <a:fillRect/>
          </a:stretch>
        </p:blipFill>
        <p:spPr bwMode="auto">
          <a:xfrm>
            <a:off x="8448675" y="6096000"/>
            <a:ext cx="628650" cy="571500"/>
          </a:xfrm>
          <a:prstGeom prst="rect">
            <a:avLst/>
          </a:prstGeom>
          <a:noFill/>
          <a:ln w="9525">
            <a:noFill/>
            <a:miter lim="800000"/>
            <a:headEnd/>
            <a:tailEnd/>
          </a:ln>
        </p:spPr>
      </p:pic>
    </p:spTree>
    <p:controls>
      <p:control spid="8194" name="ShockwaveFlash1" r:id="rId2" imgW="8445385" imgH="527085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3" descr="kiss"/>
          <p:cNvPicPr>
            <a:picLocks noChangeAspect="1" noChangeArrowheads="1"/>
          </p:cNvPicPr>
          <p:nvPr/>
        </p:nvPicPr>
        <p:blipFill>
          <a:blip r:embed="rId3" cstate="print"/>
          <a:srcRect/>
          <a:stretch>
            <a:fillRect/>
          </a:stretch>
        </p:blipFill>
        <p:spPr bwMode="auto">
          <a:xfrm>
            <a:off x="1498600" y="1196975"/>
            <a:ext cx="6146800" cy="4508500"/>
          </a:xfrm>
          <a:prstGeom prst="rect">
            <a:avLst/>
          </a:prstGeom>
          <a:noFill/>
          <a:ln w="9525">
            <a:noFill/>
            <a:miter lim="800000"/>
            <a:headEnd/>
            <a:tailEnd/>
          </a:ln>
        </p:spPr>
      </p:pic>
      <p:sp>
        <p:nvSpPr>
          <p:cNvPr id="53252" name="Text Box 4"/>
          <p:cNvSpPr txBox="1">
            <a:spLocks noChangeArrowheads="1"/>
          </p:cNvSpPr>
          <p:nvPr/>
        </p:nvSpPr>
        <p:spPr bwMode="auto">
          <a:xfrm>
            <a:off x="358775" y="1149350"/>
            <a:ext cx="8316913" cy="4656138"/>
          </a:xfrm>
          <a:prstGeom prst="rect">
            <a:avLst/>
          </a:prstGeom>
          <a:noFill/>
          <a:ln w="9525">
            <a:noFill/>
            <a:miter lim="800000"/>
            <a:headEnd/>
            <a:tailEnd/>
          </a:ln>
        </p:spPr>
        <p:txBody>
          <a:bodyPr>
            <a:spAutoFit/>
          </a:bodyPr>
          <a:lstStyle/>
          <a:p>
            <a:pPr marL="342900" indent="-342900">
              <a:spcAft>
                <a:spcPct val="50000"/>
              </a:spcAft>
              <a:buFontTx/>
              <a:buAutoNum type="arabicPeriod"/>
            </a:pPr>
            <a:r>
              <a:rPr lang="en-GB" altLang="en-US"/>
              <a:t>The love story between Katherine and Sam is important in the novel. Can you guess why? </a:t>
            </a:r>
          </a:p>
          <a:p>
            <a:pPr marL="342900" indent="-342900">
              <a:spcAft>
                <a:spcPct val="50000"/>
              </a:spcAft>
              <a:buFontTx/>
              <a:buAutoNum type="arabicPeriod"/>
            </a:pPr>
            <a:r>
              <a:rPr lang="en-GB" altLang="en-US"/>
              <a:t>When do Sam and Katherine fall in love and how do they manage to see each other regularly? </a:t>
            </a:r>
          </a:p>
          <a:p>
            <a:pPr marL="342900" indent="-342900">
              <a:spcAft>
                <a:spcPct val="50000"/>
              </a:spcAft>
              <a:buFontTx/>
              <a:buAutoNum type="arabicPeriod"/>
            </a:pPr>
            <a:r>
              <a:rPr lang="en-GB" altLang="en-US"/>
              <a:t>Why do the people of Green Lake disapprove of the relationship between Sam and Kate? </a:t>
            </a:r>
          </a:p>
          <a:p>
            <a:pPr marL="342900" indent="-342900">
              <a:spcAft>
                <a:spcPct val="50000"/>
              </a:spcAft>
              <a:buFontTx/>
              <a:buAutoNum type="arabicPeriod"/>
            </a:pPr>
            <a:r>
              <a:rPr lang="en-GB" altLang="en-US"/>
              <a:t>What do they do as a consequence of their hate? </a:t>
            </a:r>
          </a:p>
          <a:p>
            <a:pPr marL="342900" indent="-342900">
              <a:spcAft>
                <a:spcPct val="50000"/>
              </a:spcAft>
              <a:buFontTx/>
              <a:buAutoNum type="arabicPeriod"/>
            </a:pPr>
            <a:r>
              <a:rPr lang="en-GB" altLang="en-US"/>
              <a:t>Who is the main instigator of the trouble? </a:t>
            </a:r>
          </a:p>
          <a:p>
            <a:pPr marL="342900" indent="-342900">
              <a:buFontTx/>
              <a:buAutoNum type="arabicPeriod"/>
            </a:pPr>
            <a:r>
              <a:rPr lang="en-GB" altLang="en-US"/>
              <a:t>Can you work out why Camp Green Lake becomes dry and barren? </a:t>
            </a:r>
          </a:p>
        </p:txBody>
      </p:sp>
      <p:pic>
        <p:nvPicPr>
          <p:cNvPr id="25604" name="Picture 14" descr="pencil"/>
          <p:cNvPicPr>
            <a:picLocks noChangeAspect="1" noChangeArrowheads="1"/>
          </p:cNvPicPr>
          <p:nvPr/>
        </p:nvPicPr>
        <p:blipFill>
          <a:blip r:embed="rId4" cstate="print"/>
          <a:srcRect/>
          <a:stretch>
            <a:fillRect/>
          </a:stretch>
        </p:blipFill>
        <p:spPr bwMode="auto">
          <a:xfrm>
            <a:off x="7343775" y="0"/>
            <a:ext cx="612775" cy="620713"/>
          </a:xfrm>
          <a:prstGeom prst="rect">
            <a:avLst/>
          </a:prstGeom>
          <a:noFill/>
          <a:ln w="9525">
            <a:noFill/>
            <a:miter lim="800000"/>
            <a:headEnd/>
            <a:tailEnd/>
          </a:ln>
        </p:spPr>
      </p:pic>
      <p:sp>
        <p:nvSpPr>
          <p:cNvPr id="25605" name="Rectangle 16"/>
          <p:cNvSpPr>
            <a:spLocks noChangeArrowheads="1"/>
          </p:cNvSpPr>
          <p:nvPr>
            <p:ph type="title"/>
          </p:nvPr>
        </p:nvSpPr>
        <p:spPr>
          <a:noFill/>
        </p:spPr>
        <p:txBody>
          <a:bodyPr/>
          <a:lstStyle/>
          <a:p>
            <a:pPr eaLnBrk="1" hangingPunct="1"/>
            <a:r>
              <a:rPr lang="en-GB" altLang="en-US" sz="2400" smtClean="0"/>
              <a:t>Kissin’ Kate Barlow – comprehension</a:t>
            </a:r>
          </a:p>
        </p:txBody>
      </p:sp>
      <p:pic>
        <p:nvPicPr>
          <p:cNvPr id="53273" name="Picture 25" descr="next_btn_colour">
            <a:hlinkClick r:id="" action="ppaction://hlinkshowjump?jump=nextslide"/>
          </p:cNvPr>
          <p:cNvPicPr>
            <a:picLocks noChangeAspect="1" noChangeArrowheads="1"/>
          </p:cNvPicPr>
          <p:nvPr/>
        </p:nvPicPr>
        <p:blipFill>
          <a:blip r:embed="rId5" cstate="print"/>
          <a:srcRect/>
          <a:stretch>
            <a:fillRect/>
          </a:stretch>
        </p:blipFill>
        <p:spPr bwMode="auto">
          <a:xfrm>
            <a:off x="8448675" y="6096000"/>
            <a:ext cx="6286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dissolve">
                                      <p:cBhvr>
                                        <p:cTn id="7" dur="500"/>
                                        <p:tgtEl>
                                          <p:spTgt spid="532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2">
                                            <p:txEl>
                                              <p:pRg st="1" end="1"/>
                                            </p:txEl>
                                          </p:spTgt>
                                        </p:tgtEl>
                                        <p:attrNameLst>
                                          <p:attrName>style.visibility</p:attrName>
                                        </p:attrNameLst>
                                      </p:cBhvr>
                                      <p:to>
                                        <p:strVal val="visible"/>
                                      </p:to>
                                    </p:set>
                                    <p:animEffect transition="in" filter="dissolve">
                                      <p:cBhvr>
                                        <p:cTn id="12" dur="500"/>
                                        <p:tgtEl>
                                          <p:spTgt spid="532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52">
                                            <p:txEl>
                                              <p:pRg st="2" end="2"/>
                                            </p:txEl>
                                          </p:spTgt>
                                        </p:tgtEl>
                                        <p:attrNameLst>
                                          <p:attrName>style.visibility</p:attrName>
                                        </p:attrNameLst>
                                      </p:cBhvr>
                                      <p:to>
                                        <p:strVal val="visible"/>
                                      </p:to>
                                    </p:set>
                                    <p:animEffect transition="in" filter="dissolve">
                                      <p:cBhvr>
                                        <p:cTn id="17" dur="500"/>
                                        <p:tgtEl>
                                          <p:spTgt spid="532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252">
                                            <p:txEl>
                                              <p:pRg st="3" end="3"/>
                                            </p:txEl>
                                          </p:spTgt>
                                        </p:tgtEl>
                                        <p:attrNameLst>
                                          <p:attrName>style.visibility</p:attrName>
                                        </p:attrNameLst>
                                      </p:cBhvr>
                                      <p:to>
                                        <p:strVal val="visible"/>
                                      </p:to>
                                    </p:set>
                                    <p:animEffect transition="in" filter="dissolve">
                                      <p:cBhvr>
                                        <p:cTn id="22" dur="500"/>
                                        <p:tgtEl>
                                          <p:spTgt spid="5325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3252">
                                            <p:txEl>
                                              <p:pRg st="4" end="4"/>
                                            </p:txEl>
                                          </p:spTgt>
                                        </p:tgtEl>
                                        <p:attrNameLst>
                                          <p:attrName>style.visibility</p:attrName>
                                        </p:attrNameLst>
                                      </p:cBhvr>
                                      <p:to>
                                        <p:strVal val="visible"/>
                                      </p:to>
                                    </p:set>
                                    <p:animEffect transition="in" filter="dissolve">
                                      <p:cBhvr>
                                        <p:cTn id="27" dur="500"/>
                                        <p:tgtEl>
                                          <p:spTgt spid="5325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3252">
                                            <p:txEl>
                                              <p:pRg st="5" end="5"/>
                                            </p:txEl>
                                          </p:spTgt>
                                        </p:tgtEl>
                                        <p:attrNameLst>
                                          <p:attrName>style.visibility</p:attrName>
                                        </p:attrNameLst>
                                      </p:cBhvr>
                                      <p:to>
                                        <p:strVal val="visible"/>
                                      </p:to>
                                    </p:set>
                                    <p:animEffect transition="in" filter="dissolve">
                                      <p:cBhvr>
                                        <p:cTn id="32" dur="500"/>
                                        <p:tgtEl>
                                          <p:spTgt spid="53252">
                                            <p:txEl>
                                              <p:pRg st="5" end="5"/>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53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358775" y="1196975"/>
            <a:ext cx="3708400" cy="2647950"/>
          </a:xfrm>
          <a:prstGeom prst="rect">
            <a:avLst/>
          </a:prstGeom>
          <a:noFill/>
          <a:ln w="9525">
            <a:noFill/>
            <a:miter lim="800000"/>
            <a:headEnd/>
            <a:tailEnd/>
          </a:ln>
        </p:spPr>
        <p:txBody>
          <a:bodyPr>
            <a:spAutoFit/>
          </a:bodyPr>
          <a:lstStyle/>
          <a:p>
            <a:pPr eaLnBrk="0" hangingPunct="0">
              <a:spcBef>
                <a:spcPct val="50000"/>
              </a:spcBef>
            </a:pPr>
            <a:r>
              <a:rPr lang="en-GB" altLang="en-US"/>
              <a:t>Read the first chapter of the novel.</a:t>
            </a:r>
          </a:p>
          <a:p>
            <a:pPr eaLnBrk="0" hangingPunct="0">
              <a:spcBef>
                <a:spcPct val="50000"/>
              </a:spcBef>
            </a:pPr>
            <a:r>
              <a:rPr lang="en-GB" altLang="en-US"/>
              <a:t>Sachar gives his novel a very </a:t>
            </a:r>
            <a:r>
              <a:rPr lang="en-GB" altLang="en-US" b="1">
                <a:solidFill>
                  <a:srgbClr val="FF6600"/>
                </a:solidFill>
              </a:rPr>
              <a:t>harsh setting</a:t>
            </a:r>
            <a:r>
              <a:rPr lang="en-GB" altLang="en-US"/>
              <a:t>. </a:t>
            </a:r>
          </a:p>
          <a:p>
            <a:pPr eaLnBrk="0" hangingPunct="0">
              <a:spcBef>
                <a:spcPct val="50000"/>
              </a:spcBef>
            </a:pPr>
            <a:r>
              <a:rPr lang="en-GB" altLang="en-US"/>
              <a:t>How has he managed to do this? </a:t>
            </a:r>
          </a:p>
        </p:txBody>
      </p:sp>
      <p:sp>
        <p:nvSpPr>
          <p:cNvPr id="5131" name="Rectangle 11"/>
          <p:cNvSpPr>
            <a:spLocks noChangeArrowheads="1"/>
          </p:cNvSpPr>
          <p:nvPr/>
        </p:nvSpPr>
        <p:spPr bwMode="auto">
          <a:xfrm>
            <a:off x="358775" y="4437063"/>
            <a:ext cx="8461375" cy="822325"/>
          </a:xfrm>
          <a:prstGeom prst="rect">
            <a:avLst/>
          </a:prstGeom>
          <a:noFill/>
          <a:ln w="9525">
            <a:noFill/>
            <a:miter lim="800000"/>
            <a:headEnd/>
            <a:tailEnd/>
          </a:ln>
        </p:spPr>
        <p:txBody>
          <a:bodyPr>
            <a:spAutoFit/>
          </a:bodyPr>
          <a:lstStyle/>
          <a:p>
            <a:pPr eaLnBrk="0" hangingPunct="0">
              <a:spcBef>
                <a:spcPct val="50000"/>
              </a:spcBef>
            </a:pPr>
            <a:r>
              <a:rPr lang="en-GB" altLang="en-US" b="1">
                <a:solidFill>
                  <a:srgbClr val="FF6600"/>
                </a:solidFill>
              </a:rPr>
              <a:t>Make a list of all the words or phrases which make Camp Green Lake sound hostile.</a:t>
            </a:r>
          </a:p>
        </p:txBody>
      </p:sp>
      <p:pic>
        <p:nvPicPr>
          <p:cNvPr id="15364" name="Picture 13" descr="Camp_Green_Lake"/>
          <p:cNvPicPr>
            <a:picLocks noChangeAspect="1" noChangeArrowheads="1"/>
          </p:cNvPicPr>
          <p:nvPr/>
        </p:nvPicPr>
        <p:blipFill>
          <a:blip r:embed="rId3" cstate="print"/>
          <a:srcRect/>
          <a:stretch>
            <a:fillRect/>
          </a:stretch>
        </p:blipFill>
        <p:spPr bwMode="auto">
          <a:xfrm>
            <a:off x="4211638" y="941388"/>
            <a:ext cx="4608512" cy="3351212"/>
          </a:xfrm>
          <a:prstGeom prst="rect">
            <a:avLst/>
          </a:prstGeom>
          <a:noFill/>
          <a:ln w="9525">
            <a:noFill/>
            <a:miter lim="800000"/>
            <a:headEnd/>
            <a:tailEnd/>
          </a:ln>
        </p:spPr>
      </p:pic>
      <p:sp>
        <p:nvSpPr>
          <p:cNvPr id="5128" name="AutoShape 8"/>
          <p:cNvSpPr>
            <a:spLocks noChangeArrowheads="1"/>
          </p:cNvSpPr>
          <p:nvPr/>
        </p:nvSpPr>
        <p:spPr bwMode="auto">
          <a:xfrm>
            <a:off x="4824413" y="4941888"/>
            <a:ext cx="3635375" cy="1657350"/>
          </a:xfrm>
          <a:prstGeom prst="wedgeEllipseCallout">
            <a:avLst>
              <a:gd name="adj1" fmla="val -62185"/>
              <a:gd name="adj2" fmla="val -38699"/>
            </a:avLst>
          </a:prstGeom>
          <a:solidFill>
            <a:schemeClr val="bg1"/>
          </a:solidFill>
          <a:ln w="25400">
            <a:solidFill>
              <a:srgbClr val="5B3391"/>
            </a:solidFill>
            <a:miter lim="800000"/>
            <a:headEnd/>
            <a:tailEnd/>
          </a:ln>
        </p:spPr>
        <p:txBody>
          <a:bodyPr/>
          <a:lstStyle/>
          <a:p>
            <a:pPr algn="ctr"/>
            <a:r>
              <a:rPr lang="en-GB" altLang="en-US"/>
              <a:t>The word </a:t>
            </a:r>
            <a:r>
              <a:rPr lang="en-GB" altLang="en-US" b="1">
                <a:solidFill>
                  <a:srgbClr val="FF6600"/>
                </a:solidFill>
              </a:rPr>
              <a:t>hostile</a:t>
            </a:r>
            <a:r>
              <a:rPr lang="en-GB" altLang="en-US"/>
              <a:t> means unfriendly or unwelcoming</a:t>
            </a:r>
            <a:endParaRPr lang="en-US" altLang="en-US"/>
          </a:p>
        </p:txBody>
      </p:sp>
      <p:pic>
        <p:nvPicPr>
          <p:cNvPr id="15366" name="Picture 15" descr="notes"/>
          <p:cNvPicPr>
            <a:picLocks noChangeAspect="1" noChangeArrowheads="1"/>
          </p:cNvPicPr>
          <p:nvPr/>
        </p:nvPicPr>
        <p:blipFill>
          <a:blip r:embed="rId4" cstate="print"/>
          <a:srcRect/>
          <a:stretch>
            <a:fillRect/>
          </a:stretch>
        </p:blipFill>
        <p:spPr bwMode="auto">
          <a:xfrm>
            <a:off x="6732588" y="79375"/>
            <a:ext cx="619125" cy="541338"/>
          </a:xfrm>
          <a:prstGeom prst="rect">
            <a:avLst/>
          </a:prstGeom>
          <a:noFill/>
          <a:ln w="9525">
            <a:noFill/>
            <a:miter lim="800000"/>
            <a:headEnd/>
            <a:tailEnd/>
          </a:ln>
        </p:spPr>
      </p:pic>
      <p:pic>
        <p:nvPicPr>
          <p:cNvPr id="15367" name="Picture 16" descr="pencil"/>
          <p:cNvPicPr>
            <a:picLocks noChangeAspect="1" noChangeArrowheads="1"/>
          </p:cNvPicPr>
          <p:nvPr/>
        </p:nvPicPr>
        <p:blipFill>
          <a:blip r:embed="rId5" cstate="print"/>
          <a:srcRect/>
          <a:stretch>
            <a:fillRect/>
          </a:stretch>
        </p:blipFill>
        <p:spPr bwMode="auto">
          <a:xfrm>
            <a:off x="7381875" y="0"/>
            <a:ext cx="612775" cy="620713"/>
          </a:xfrm>
          <a:prstGeom prst="rect">
            <a:avLst/>
          </a:prstGeom>
          <a:noFill/>
          <a:ln w="9525">
            <a:noFill/>
            <a:miter lim="800000"/>
            <a:headEnd/>
            <a:tailEnd/>
          </a:ln>
        </p:spPr>
      </p:pic>
      <p:sp>
        <p:nvSpPr>
          <p:cNvPr id="15368" name="Rectangle 18"/>
          <p:cNvSpPr>
            <a:spLocks noChangeArrowheads="1"/>
          </p:cNvSpPr>
          <p:nvPr>
            <p:ph type="title"/>
          </p:nvPr>
        </p:nvSpPr>
        <p:spPr>
          <a:noFill/>
        </p:spPr>
        <p:txBody>
          <a:bodyPr/>
          <a:lstStyle/>
          <a:p>
            <a:pPr eaLnBrk="1" hangingPunct="1"/>
            <a:r>
              <a:rPr lang="en-GB" altLang="en-US" smtClean="0"/>
              <a:t>The setting </a:t>
            </a:r>
          </a:p>
        </p:txBody>
      </p:sp>
      <p:sp>
        <p:nvSpPr>
          <p:cNvPr id="5141" name="Rectangle 21"/>
          <p:cNvSpPr>
            <a:spLocks noChangeArrowheads="1"/>
          </p:cNvSpPr>
          <p:nvPr/>
        </p:nvSpPr>
        <p:spPr bwMode="auto">
          <a:xfrm>
            <a:off x="358775" y="5300663"/>
            <a:ext cx="4357688" cy="822325"/>
          </a:xfrm>
          <a:prstGeom prst="rect">
            <a:avLst/>
          </a:prstGeom>
          <a:noFill/>
          <a:ln w="9525">
            <a:noFill/>
            <a:miter lim="800000"/>
            <a:headEnd/>
            <a:tailEnd/>
          </a:ln>
        </p:spPr>
        <p:txBody>
          <a:bodyPr>
            <a:spAutoFit/>
          </a:bodyPr>
          <a:lstStyle/>
          <a:p>
            <a:pPr eaLnBrk="0" hangingPunct="0">
              <a:spcBef>
                <a:spcPct val="50000"/>
              </a:spcBef>
            </a:pPr>
            <a:r>
              <a:rPr lang="en-GB" altLang="en-US" b="1">
                <a:solidFill>
                  <a:srgbClr val="FF6600"/>
                </a:solidFill>
              </a:rPr>
              <a:t>How does Sachar create a sense of tension?</a:t>
            </a:r>
          </a:p>
        </p:txBody>
      </p:sp>
      <p:pic>
        <p:nvPicPr>
          <p:cNvPr id="5142" name="Picture 22" descr="next_btn_colour">
            <a:hlinkClick r:id="" action="ppaction://hlinkshowjump?jump=nextslide"/>
          </p:cNvPr>
          <p:cNvPicPr>
            <a:picLocks noChangeAspect="1" noChangeArrowheads="1"/>
          </p:cNvPicPr>
          <p:nvPr/>
        </p:nvPicPr>
        <p:blipFill>
          <a:blip r:embed="rId6" cstate="print"/>
          <a:srcRect/>
          <a:stretch>
            <a:fillRect/>
          </a:stretch>
        </p:blipFill>
        <p:spPr bwMode="auto">
          <a:xfrm>
            <a:off x="8448675" y="6096000"/>
            <a:ext cx="628650" cy="571500"/>
          </a:xfrm>
          <a:prstGeom prst="rect">
            <a:avLst/>
          </a:prstGeom>
          <a:noFill/>
          <a:ln w="9525">
            <a:noFill/>
            <a:miter lim="800000"/>
            <a:headEnd/>
            <a:tailEnd/>
          </a:ln>
        </p:spPr>
      </p:pic>
      <p:pic>
        <p:nvPicPr>
          <p:cNvPr id="15371" name="Picture 23" descr="extended_activities"/>
          <p:cNvPicPr>
            <a:picLocks noChangeAspect="1" noChangeArrowheads="1"/>
          </p:cNvPicPr>
          <p:nvPr/>
        </p:nvPicPr>
        <p:blipFill>
          <a:blip r:embed="rId7" cstate="print"/>
          <a:srcRect/>
          <a:stretch>
            <a:fillRect/>
          </a:stretch>
        </p:blipFill>
        <p:spPr bwMode="auto">
          <a:xfrm>
            <a:off x="5940425" y="0"/>
            <a:ext cx="719138"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dissolve">
                                      <p:cBhvr>
                                        <p:cTn id="7" dur="500"/>
                                        <p:tgtEl>
                                          <p:spTgt spid="5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 calcmode="lin" valueType="num">
                                      <p:cBhvr>
                                        <p:cTn id="12" dur="1000" fill="hold"/>
                                        <p:tgtEl>
                                          <p:spTgt spid="5128"/>
                                        </p:tgtEl>
                                        <p:attrNameLst>
                                          <p:attrName>ppt_w</p:attrName>
                                        </p:attrNameLst>
                                      </p:cBhvr>
                                      <p:tavLst>
                                        <p:tav tm="0">
                                          <p:val>
                                            <p:fltVal val="0"/>
                                          </p:val>
                                        </p:tav>
                                        <p:tav tm="100000">
                                          <p:val>
                                            <p:strVal val="#ppt_w"/>
                                          </p:val>
                                        </p:tav>
                                      </p:tavLst>
                                    </p:anim>
                                    <p:anim calcmode="lin" valueType="num">
                                      <p:cBhvr>
                                        <p:cTn id="13" dur="1000" fill="hold"/>
                                        <p:tgtEl>
                                          <p:spTgt spid="5128"/>
                                        </p:tgtEl>
                                        <p:attrNameLst>
                                          <p:attrName>ppt_h</p:attrName>
                                        </p:attrNameLst>
                                      </p:cBhvr>
                                      <p:tavLst>
                                        <p:tav tm="0">
                                          <p:val>
                                            <p:fltVal val="0"/>
                                          </p:val>
                                        </p:tav>
                                        <p:tav tm="100000">
                                          <p:val>
                                            <p:strVal val="#ppt_h"/>
                                          </p:val>
                                        </p:tav>
                                      </p:tavLst>
                                    </p:anim>
                                    <p:anim calcmode="lin" valueType="num">
                                      <p:cBhvr>
                                        <p:cTn id="14" dur="1000" fill="hold"/>
                                        <p:tgtEl>
                                          <p:spTgt spid="5128"/>
                                        </p:tgtEl>
                                        <p:attrNameLst>
                                          <p:attrName>style.rotation</p:attrName>
                                        </p:attrNameLst>
                                      </p:cBhvr>
                                      <p:tavLst>
                                        <p:tav tm="0">
                                          <p:val>
                                            <p:fltVal val="360"/>
                                          </p:val>
                                        </p:tav>
                                        <p:tav tm="100000">
                                          <p:val>
                                            <p:fltVal val="0"/>
                                          </p:val>
                                        </p:tav>
                                      </p:tavLst>
                                    </p:anim>
                                    <p:animEffect transition="in" filter="fade">
                                      <p:cBhvr>
                                        <p:cTn id="15" dur="1000"/>
                                        <p:tgtEl>
                                          <p:spTgt spid="51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41"/>
                                        </p:tgtEl>
                                        <p:attrNameLst>
                                          <p:attrName>style.visibility</p:attrName>
                                        </p:attrNameLst>
                                      </p:cBhvr>
                                      <p:to>
                                        <p:strVal val="visible"/>
                                      </p:to>
                                    </p:set>
                                    <p:animEffect transition="in" filter="dissolve">
                                      <p:cBhvr>
                                        <p:cTn id="20" dur="500"/>
                                        <p:tgtEl>
                                          <p:spTgt spid="5141"/>
                                        </p:tgtEl>
                                      </p:cBhvr>
                                    </p:animEffect>
                                  </p:childTnLst>
                                </p:cTn>
                              </p:par>
                              <p:par>
                                <p:cTn id="21" presetID="1" presetClass="entr" presetSubtype="0" fill="hold" nodeType="withEffect">
                                  <p:stCondLst>
                                    <p:cond delay="0"/>
                                  </p:stCondLst>
                                  <p:childTnLst>
                                    <p:set>
                                      <p:cBhvr>
                                        <p:cTn id="22" dur="1" fill="hold">
                                          <p:stCondLst>
                                            <p:cond delay="0"/>
                                          </p:stCondLst>
                                        </p:cTn>
                                        <p:tgtEl>
                                          <p:spTgt spid="5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5128" grpId="0" animBg="1"/>
      <p:bldP spid="51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spade_png"/>
          <p:cNvPicPr>
            <a:picLocks noChangeAspect="1" noChangeArrowheads="1"/>
          </p:cNvPicPr>
          <p:nvPr/>
        </p:nvPicPr>
        <p:blipFill>
          <a:blip r:embed="rId3" cstate="print"/>
          <a:srcRect/>
          <a:stretch>
            <a:fillRect/>
          </a:stretch>
        </p:blipFill>
        <p:spPr bwMode="auto">
          <a:xfrm>
            <a:off x="7524750" y="2420938"/>
            <a:ext cx="1171575" cy="3505200"/>
          </a:xfrm>
          <a:prstGeom prst="rect">
            <a:avLst/>
          </a:prstGeom>
          <a:noFill/>
          <a:ln w="9525">
            <a:noFill/>
            <a:miter lim="800000"/>
            <a:headEnd/>
            <a:tailEnd/>
          </a:ln>
        </p:spPr>
      </p:pic>
      <p:sp>
        <p:nvSpPr>
          <p:cNvPr id="6151" name="Text Box 7"/>
          <p:cNvSpPr txBox="1">
            <a:spLocks noChangeArrowheads="1"/>
          </p:cNvSpPr>
          <p:nvPr/>
        </p:nvSpPr>
        <p:spPr bwMode="auto">
          <a:xfrm>
            <a:off x="358775" y="2133600"/>
            <a:ext cx="8207375" cy="3925888"/>
          </a:xfrm>
          <a:prstGeom prst="rect">
            <a:avLst/>
          </a:prstGeom>
          <a:noFill/>
          <a:ln w="9525">
            <a:noFill/>
            <a:miter lim="800000"/>
            <a:headEnd/>
            <a:tailEnd/>
          </a:ln>
        </p:spPr>
        <p:txBody>
          <a:bodyPr>
            <a:spAutoFit/>
          </a:bodyPr>
          <a:lstStyle/>
          <a:p>
            <a:pPr marL="342900" indent="-342900" eaLnBrk="0" hangingPunct="0">
              <a:spcBef>
                <a:spcPct val="50000"/>
              </a:spcBef>
              <a:buFontTx/>
              <a:buAutoNum type="arabicPeriod"/>
            </a:pPr>
            <a:r>
              <a:rPr lang="en-GB" altLang="en-US"/>
              <a:t>Why are openings important in stories? </a:t>
            </a:r>
          </a:p>
          <a:p>
            <a:pPr marL="342900" indent="-342900" eaLnBrk="0" hangingPunct="0">
              <a:spcBef>
                <a:spcPct val="50000"/>
              </a:spcBef>
              <a:buFontTx/>
              <a:buAutoNum type="arabicPeriod"/>
            </a:pPr>
            <a:r>
              <a:rPr lang="en-GB" altLang="en-US"/>
              <a:t>Has Sachar managed to create an engaging          opening to </a:t>
            </a:r>
            <a:r>
              <a:rPr lang="en-GB" altLang="en-US" i="1"/>
              <a:t>Holes</a:t>
            </a:r>
            <a:r>
              <a:rPr lang="en-GB" altLang="en-US"/>
              <a:t>? </a:t>
            </a:r>
          </a:p>
          <a:p>
            <a:pPr marL="342900" indent="-342900" eaLnBrk="0" hangingPunct="0">
              <a:spcBef>
                <a:spcPct val="50000"/>
              </a:spcBef>
              <a:buFontTx/>
              <a:buAutoNum type="arabicPeriod"/>
            </a:pPr>
            <a:r>
              <a:rPr lang="en-GB" altLang="en-US"/>
              <a:t>Now that you know a little more about the setting,       can you guess what the main themes of this novel       will be?</a:t>
            </a:r>
          </a:p>
          <a:p>
            <a:pPr marL="342900" indent="-342900" eaLnBrk="0" hangingPunct="0">
              <a:spcBef>
                <a:spcPct val="50000"/>
              </a:spcBef>
              <a:buFontTx/>
              <a:buAutoNum type="arabicPeriod"/>
            </a:pPr>
            <a:r>
              <a:rPr lang="en-GB" altLang="en-US"/>
              <a:t>What questions are raised in these chapters            which you are interested in finding the answers           to? </a:t>
            </a:r>
          </a:p>
        </p:txBody>
      </p:sp>
      <p:sp>
        <p:nvSpPr>
          <p:cNvPr id="16388" name="Text Box 9"/>
          <p:cNvSpPr txBox="1">
            <a:spLocks noChangeArrowheads="1"/>
          </p:cNvSpPr>
          <p:nvPr/>
        </p:nvSpPr>
        <p:spPr bwMode="auto">
          <a:xfrm>
            <a:off x="358775" y="981075"/>
            <a:ext cx="8135938" cy="822325"/>
          </a:xfrm>
          <a:prstGeom prst="rect">
            <a:avLst/>
          </a:prstGeom>
          <a:noFill/>
          <a:ln w="9525">
            <a:noFill/>
            <a:miter lim="800000"/>
            <a:headEnd/>
            <a:tailEnd/>
          </a:ln>
        </p:spPr>
        <p:txBody>
          <a:bodyPr>
            <a:spAutoFit/>
          </a:bodyPr>
          <a:lstStyle/>
          <a:p>
            <a:r>
              <a:rPr lang="en-GB" altLang="en-US"/>
              <a:t>Read </a:t>
            </a:r>
            <a:r>
              <a:rPr lang="en-GB" altLang="en-US" b="1">
                <a:solidFill>
                  <a:srgbClr val="FF6600"/>
                </a:solidFill>
              </a:rPr>
              <a:t>Chapters 1 and 2</a:t>
            </a:r>
            <a:r>
              <a:rPr lang="en-GB" altLang="en-US"/>
              <a:t> thoroughly before answering the questions below. </a:t>
            </a:r>
            <a:endParaRPr lang="en-US" altLang="en-US"/>
          </a:p>
        </p:txBody>
      </p:sp>
      <p:pic>
        <p:nvPicPr>
          <p:cNvPr id="16389" name="Picture 12" descr="notes"/>
          <p:cNvPicPr>
            <a:picLocks noChangeAspect="1" noChangeArrowheads="1"/>
          </p:cNvPicPr>
          <p:nvPr/>
        </p:nvPicPr>
        <p:blipFill>
          <a:blip r:embed="rId4" cstate="print"/>
          <a:srcRect/>
          <a:stretch>
            <a:fillRect/>
          </a:stretch>
        </p:blipFill>
        <p:spPr bwMode="auto">
          <a:xfrm>
            <a:off x="6753225" y="79375"/>
            <a:ext cx="619125" cy="541338"/>
          </a:xfrm>
          <a:prstGeom prst="rect">
            <a:avLst/>
          </a:prstGeom>
          <a:noFill/>
          <a:ln w="9525">
            <a:noFill/>
            <a:miter lim="800000"/>
            <a:headEnd/>
            <a:tailEnd/>
          </a:ln>
        </p:spPr>
      </p:pic>
      <p:pic>
        <p:nvPicPr>
          <p:cNvPr id="16390" name="Picture 13" descr="pencil"/>
          <p:cNvPicPr>
            <a:picLocks noChangeAspect="1" noChangeArrowheads="1"/>
          </p:cNvPicPr>
          <p:nvPr/>
        </p:nvPicPr>
        <p:blipFill>
          <a:blip r:embed="rId5" cstate="print"/>
          <a:srcRect/>
          <a:stretch>
            <a:fillRect/>
          </a:stretch>
        </p:blipFill>
        <p:spPr bwMode="auto">
          <a:xfrm>
            <a:off x="7389813" y="0"/>
            <a:ext cx="612775" cy="620713"/>
          </a:xfrm>
          <a:prstGeom prst="rect">
            <a:avLst/>
          </a:prstGeom>
          <a:noFill/>
          <a:ln w="9525">
            <a:noFill/>
            <a:miter lim="800000"/>
            <a:headEnd/>
            <a:tailEnd/>
          </a:ln>
        </p:spPr>
      </p:pic>
      <p:sp>
        <p:nvSpPr>
          <p:cNvPr id="16391" name="Rectangle 15"/>
          <p:cNvSpPr>
            <a:spLocks noChangeArrowheads="1"/>
          </p:cNvSpPr>
          <p:nvPr>
            <p:ph type="title"/>
          </p:nvPr>
        </p:nvSpPr>
        <p:spPr>
          <a:noFill/>
        </p:spPr>
        <p:txBody>
          <a:bodyPr/>
          <a:lstStyle/>
          <a:p>
            <a:pPr eaLnBrk="1" hangingPunct="1"/>
            <a:r>
              <a:rPr lang="en-GB" altLang="en-US" smtClean="0"/>
              <a:t>Openings</a:t>
            </a:r>
          </a:p>
        </p:txBody>
      </p:sp>
      <p:pic>
        <p:nvPicPr>
          <p:cNvPr id="6162" name="Picture 18" descr="next_btn_colour">
            <a:hlinkClick r:id="" action="ppaction://hlinkshowjump?jump=nextslide"/>
          </p:cNvPr>
          <p:cNvPicPr>
            <a:picLocks noChangeAspect="1" noChangeArrowheads="1"/>
          </p:cNvPicPr>
          <p:nvPr/>
        </p:nvPicPr>
        <p:blipFill>
          <a:blip r:embed="rId6" cstate="print"/>
          <a:srcRect/>
          <a:stretch>
            <a:fillRect/>
          </a:stretch>
        </p:blipFill>
        <p:spPr bwMode="auto">
          <a:xfrm>
            <a:off x="8448675" y="6096000"/>
            <a:ext cx="6286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dissolve">
                                      <p:cBhvr>
                                        <p:cTn id="7" dur="500"/>
                                        <p:tgtEl>
                                          <p:spTgt spid="61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1">
                                            <p:txEl>
                                              <p:pRg st="1" end="1"/>
                                            </p:txEl>
                                          </p:spTgt>
                                        </p:tgtEl>
                                        <p:attrNameLst>
                                          <p:attrName>style.visibility</p:attrName>
                                        </p:attrNameLst>
                                      </p:cBhvr>
                                      <p:to>
                                        <p:strVal val="visible"/>
                                      </p:to>
                                    </p:set>
                                    <p:animEffect transition="in" filter="dissolve">
                                      <p:cBhvr>
                                        <p:cTn id="12" dur="500"/>
                                        <p:tgtEl>
                                          <p:spTgt spid="61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1">
                                            <p:txEl>
                                              <p:pRg st="2" end="2"/>
                                            </p:txEl>
                                          </p:spTgt>
                                        </p:tgtEl>
                                        <p:attrNameLst>
                                          <p:attrName>style.visibility</p:attrName>
                                        </p:attrNameLst>
                                      </p:cBhvr>
                                      <p:to>
                                        <p:strVal val="visible"/>
                                      </p:to>
                                    </p:set>
                                    <p:animEffect transition="in" filter="dissolve">
                                      <p:cBhvr>
                                        <p:cTn id="17" dur="500"/>
                                        <p:tgtEl>
                                          <p:spTgt spid="61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1">
                                            <p:txEl>
                                              <p:pRg st="3" end="3"/>
                                            </p:txEl>
                                          </p:spTgt>
                                        </p:tgtEl>
                                        <p:attrNameLst>
                                          <p:attrName>style.visibility</p:attrName>
                                        </p:attrNameLst>
                                      </p:cBhvr>
                                      <p:to>
                                        <p:strVal val="visible"/>
                                      </p:to>
                                    </p:set>
                                    <p:animEffect transition="in" filter="dissolve">
                                      <p:cBhvr>
                                        <p:cTn id="22" dur="500"/>
                                        <p:tgtEl>
                                          <p:spTgt spid="6151">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6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1" descr="flash"/>
          <p:cNvPicPr>
            <a:picLocks noChangeAspect="1" noChangeArrowheads="1"/>
          </p:cNvPicPr>
          <p:nvPr/>
        </p:nvPicPr>
        <p:blipFill>
          <a:blip r:embed="rId5" cstate="print"/>
          <a:srcRect/>
          <a:stretch>
            <a:fillRect/>
          </a:stretch>
        </p:blipFill>
        <p:spPr bwMode="auto">
          <a:xfrm>
            <a:off x="6915150" y="44450"/>
            <a:ext cx="501650" cy="549275"/>
          </a:xfrm>
          <a:prstGeom prst="rect">
            <a:avLst/>
          </a:prstGeom>
          <a:noFill/>
          <a:ln w="9525">
            <a:noFill/>
            <a:miter lim="800000"/>
            <a:headEnd/>
            <a:tailEnd/>
          </a:ln>
        </p:spPr>
      </p:pic>
      <p:pic>
        <p:nvPicPr>
          <p:cNvPr id="1028" name="Picture 22" descr="pencil"/>
          <p:cNvPicPr>
            <a:picLocks noChangeAspect="1" noChangeArrowheads="1"/>
          </p:cNvPicPr>
          <p:nvPr/>
        </p:nvPicPr>
        <p:blipFill>
          <a:blip r:embed="rId6" cstate="print"/>
          <a:srcRect/>
          <a:stretch>
            <a:fillRect/>
          </a:stretch>
        </p:blipFill>
        <p:spPr bwMode="auto">
          <a:xfrm>
            <a:off x="7415213" y="0"/>
            <a:ext cx="612775" cy="620713"/>
          </a:xfrm>
          <a:prstGeom prst="rect">
            <a:avLst/>
          </a:prstGeom>
          <a:noFill/>
          <a:ln w="9525">
            <a:noFill/>
            <a:miter lim="800000"/>
            <a:headEnd/>
            <a:tailEnd/>
          </a:ln>
        </p:spPr>
      </p:pic>
      <p:sp>
        <p:nvSpPr>
          <p:cNvPr id="1029" name="Rectangle 25"/>
          <p:cNvSpPr>
            <a:spLocks noChangeArrowheads="1"/>
          </p:cNvSpPr>
          <p:nvPr>
            <p:ph type="title"/>
          </p:nvPr>
        </p:nvSpPr>
        <p:spPr>
          <a:noFill/>
        </p:spPr>
        <p:txBody>
          <a:bodyPr/>
          <a:lstStyle/>
          <a:p>
            <a:pPr eaLnBrk="1" hangingPunct="1"/>
            <a:r>
              <a:rPr lang="en-GB" altLang="en-US" smtClean="0"/>
              <a:t>Stanley Yelnats – true or false?</a:t>
            </a:r>
          </a:p>
        </p:txBody>
      </p:sp>
      <p:pic>
        <p:nvPicPr>
          <p:cNvPr id="9243" name="Picture 27" descr="next_btn_colour">
            <a:hlinkClick r:id="" action="ppaction://hlinkshowjump?jump=nextslide"/>
          </p:cNvPr>
          <p:cNvPicPr>
            <a:picLocks noChangeAspect="1" noChangeArrowheads="1"/>
          </p:cNvPicPr>
          <p:nvPr/>
        </p:nvPicPr>
        <p:blipFill>
          <a:blip r:embed="rId7" cstate="print"/>
          <a:srcRect/>
          <a:stretch>
            <a:fillRect/>
          </a:stretch>
        </p:blipFill>
        <p:spPr bwMode="auto">
          <a:xfrm>
            <a:off x="8448675" y="6096000"/>
            <a:ext cx="628650" cy="571500"/>
          </a:xfrm>
          <a:prstGeom prst="rect">
            <a:avLst/>
          </a:prstGeom>
          <a:noFill/>
          <a:ln w="9525">
            <a:noFill/>
            <a:miter lim="800000"/>
            <a:headEnd/>
            <a:tailEnd/>
          </a:ln>
        </p:spPr>
      </p:pic>
    </p:spTree>
    <p:controls>
      <p:control spid="1026" name="ShockwaveFlash1" r:id="rId2" imgW="8445385" imgH="527085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9" descr="flash"/>
          <p:cNvPicPr>
            <a:picLocks noChangeAspect="1" noChangeArrowheads="1"/>
          </p:cNvPicPr>
          <p:nvPr/>
        </p:nvPicPr>
        <p:blipFill>
          <a:blip r:embed="rId5" cstate="print"/>
          <a:srcRect/>
          <a:stretch>
            <a:fillRect/>
          </a:stretch>
        </p:blipFill>
        <p:spPr bwMode="auto">
          <a:xfrm>
            <a:off x="7383463" y="44450"/>
            <a:ext cx="501650" cy="549275"/>
          </a:xfrm>
          <a:prstGeom prst="rect">
            <a:avLst/>
          </a:prstGeom>
          <a:noFill/>
          <a:ln w="9525">
            <a:noFill/>
            <a:miter lim="800000"/>
            <a:headEnd/>
            <a:tailEnd/>
          </a:ln>
        </p:spPr>
      </p:pic>
      <p:sp>
        <p:nvSpPr>
          <p:cNvPr id="2052" name="Rectangle 22"/>
          <p:cNvSpPr>
            <a:spLocks noChangeArrowheads="1"/>
          </p:cNvSpPr>
          <p:nvPr>
            <p:ph type="title"/>
          </p:nvPr>
        </p:nvSpPr>
        <p:spPr>
          <a:noFill/>
        </p:spPr>
        <p:txBody>
          <a:bodyPr/>
          <a:lstStyle/>
          <a:p>
            <a:pPr eaLnBrk="1" hangingPunct="1"/>
            <a:r>
              <a:rPr lang="en-GB" altLang="en-US" smtClean="0"/>
              <a:t>Camp Green Lake</a:t>
            </a:r>
          </a:p>
        </p:txBody>
      </p:sp>
      <p:pic>
        <p:nvPicPr>
          <p:cNvPr id="13336" name="Picture 24" descr="next_btn_colour">
            <a:hlinkClick r:id="" action="ppaction://hlinkshowjump?jump=nextslide"/>
          </p:cNvPr>
          <p:cNvPicPr>
            <a:picLocks noChangeAspect="1" noChangeArrowheads="1"/>
          </p:cNvPicPr>
          <p:nvPr/>
        </p:nvPicPr>
        <p:blipFill>
          <a:blip r:embed="rId6" cstate="print"/>
          <a:srcRect/>
          <a:stretch>
            <a:fillRect/>
          </a:stretch>
        </p:blipFill>
        <p:spPr bwMode="auto">
          <a:xfrm>
            <a:off x="8448675" y="6096000"/>
            <a:ext cx="628650" cy="571500"/>
          </a:xfrm>
          <a:prstGeom prst="rect">
            <a:avLst/>
          </a:prstGeom>
          <a:noFill/>
          <a:ln w="9525">
            <a:noFill/>
            <a:miter lim="800000"/>
            <a:headEnd/>
            <a:tailEnd/>
          </a:ln>
        </p:spPr>
      </p:pic>
    </p:spTree>
    <p:controls>
      <p:control spid="2050" name="ShockwaveFlash1" r:id="rId2" imgW="8445385" imgH="527085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5" descr="flash"/>
          <p:cNvPicPr>
            <a:picLocks noChangeAspect="1" noChangeArrowheads="1"/>
          </p:cNvPicPr>
          <p:nvPr/>
        </p:nvPicPr>
        <p:blipFill>
          <a:blip r:embed="rId5" cstate="print"/>
          <a:srcRect/>
          <a:stretch>
            <a:fillRect/>
          </a:stretch>
        </p:blipFill>
        <p:spPr bwMode="auto">
          <a:xfrm>
            <a:off x="6877050" y="44450"/>
            <a:ext cx="501650" cy="549275"/>
          </a:xfrm>
          <a:prstGeom prst="rect">
            <a:avLst/>
          </a:prstGeom>
          <a:noFill/>
          <a:ln w="9525">
            <a:noFill/>
            <a:miter lim="800000"/>
            <a:headEnd/>
            <a:tailEnd/>
          </a:ln>
        </p:spPr>
      </p:pic>
      <p:pic>
        <p:nvPicPr>
          <p:cNvPr id="3076" name="Picture 46" descr="pencil"/>
          <p:cNvPicPr>
            <a:picLocks noChangeAspect="1" noChangeArrowheads="1"/>
          </p:cNvPicPr>
          <p:nvPr/>
        </p:nvPicPr>
        <p:blipFill>
          <a:blip r:embed="rId6" cstate="print"/>
          <a:srcRect/>
          <a:stretch>
            <a:fillRect/>
          </a:stretch>
        </p:blipFill>
        <p:spPr bwMode="auto">
          <a:xfrm>
            <a:off x="7407275" y="0"/>
            <a:ext cx="612775" cy="620713"/>
          </a:xfrm>
          <a:prstGeom prst="rect">
            <a:avLst/>
          </a:prstGeom>
          <a:noFill/>
          <a:ln w="9525">
            <a:noFill/>
            <a:miter lim="800000"/>
            <a:headEnd/>
            <a:tailEnd/>
          </a:ln>
        </p:spPr>
      </p:pic>
      <p:sp>
        <p:nvSpPr>
          <p:cNvPr id="3077" name="Rectangle 48"/>
          <p:cNvSpPr>
            <a:spLocks noChangeArrowheads="1"/>
          </p:cNvSpPr>
          <p:nvPr>
            <p:ph type="title"/>
          </p:nvPr>
        </p:nvSpPr>
        <p:spPr>
          <a:noFill/>
        </p:spPr>
        <p:txBody>
          <a:bodyPr/>
          <a:lstStyle/>
          <a:p>
            <a:pPr eaLnBrk="1" hangingPunct="1"/>
            <a:r>
              <a:rPr lang="en-GB" altLang="en-US" smtClean="0"/>
              <a:t>What’s in a name? </a:t>
            </a:r>
          </a:p>
        </p:txBody>
      </p:sp>
      <p:pic>
        <p:nvPicPr>
          <p:cNvPr id="55346" name="Picture 50" descr="next_btn_colour">
            <a:hlinkClick r:id="" action="ppaction://hlinkshowjump?jump=nextslide"/>
          </p:cNvPr>
          <p:cNvPicPr>
            <a:picLocks noChangeAspect="1" noChangeArrowheads="1"/>
          </p:cNvPicPr>
          <p:nvPr/>
        </p:nvPicPr>
        <p:blipFill>
          <a:blip r:embed="rId7" cstate="print"/>
          <a:srcRect/>
          <a:stretch>
            <a:fillRect/>
          </a:stretch>
        </p:blipFill>
        <p:spPr bwMode="auto">
          <a:xfrm>
            <a:off x="8448675" y="6096000"/>
            <a:ext cx="628650" cy="571500"/>
          </a:xfrm>
          <a:prstGeom prst="rect">
            <a:avLst/>
          </a:prstGeom>
          <a:noFill/>
          <a:ln w="9525">
            <a:noFill/>
            <a:miter lim="800000"/>
            <a:headEnd/>
            <a:tailEnd/>
          </a:ln>
        </p:spPr>
      </p:pic>
    </p:spTree>
    <p:controls>
      <p:control spid="3074" name="ShockwaveFlash1" r:id="rId2" imgW="8445385" imgH="527085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58775" y="836613"/>
            <a:ext cx="8280400" cy="457200"/>
          </a:xfrm>
          <a:prstGeom prst="rect">
            <a:avLst/>
          </a:prstGeom>
          <a:noFill/>
          <a:ln w="9525">
            <a:noFill/>
            <a:miter lim="800000"/>
            <a:headEnd/>
            <a:tailEnd/>
          </a:ln>
        </p:spPr>
        <p:txBody>
          <a:bodyPr>
            <a:spAutoFit/>
          </a:bodyPr>
          <a:lstStyle/>
          <a:p>
            <a:pPr>
              <a:spcAft>
                <a:spcPct val="50000"/>
              </a:spcAft>
            </a:pPr>
            <a:r>
              <a:rPr lang="en-GB" altLang="en-US"/>
              <a:t>What do you think the characters look like?</a:t>
            </a:r>
          </a:p>
        </p:txBody>
      </p:sp>
      <p:pic>
        <p:nvPicPr>
          <p:cNvPr id="37908" name="Picture 20" descr="digging"/>
          <p:cNvPicPr>
            <a:picLocks noChangeAspect="1" noChangeArrowheads="1"/>
          </p:cNvPicPr>
          <p:nvPr/>
        </p:nvPicPr>
        <p:blipFill>
          <a:blip r:embed="rId3" cstate="print"/>
          <a:srcRect/>
          <a:stretch>
            <a:fillRect/>
          </a:stretch>
        </p:blipFill>
        <p:spPr bwMode="auto">
          <a:xfrm>
            <a:off x="5076825" y="3165475"/>
            <a:ext cx="3176588" cy="3503613"/>
          </a:xfrm>
          <a:prstGeom prst="rect">
            <a:avLst/>
          </a:prstGeom>
          <a:noFill/>
          <a:ln w="9525">
            <a:noFill/>
            <a:miter lim="800000"/>
            <a:headEnd/>
            <a:tailEnd/>
          </a:ln>
        </p:spPr>
      </p:pic>
      <p:sp>
        <p:nvSpPr>
          <p:cNvPr id="37910" name="Text Box 22"/>
          <p:cNvSpPr txBox="1">
            <a:spLocks noChangeArrowheads="1"/>
          </p:cNvSpPr>
          <p:nvPr/>
        </p:nvSpPr>
        <p:spPr bwMode="auto">
          <a:xfrm>
            <a:off x="358775" y="1341438"/>
            <a:ext cx="8245475" cy="1735137"/>
          </a:xfrm>
          <a:prstGeom prst="rect">
            <a:avLst/>
          </a:prstGeom>
          <a:noFill/>
          <a:ln w="9525">
            <a:noFill/>
            <a:miter lim="800000"/>
            <a:headEnd/>
            <a:tailEnd/>
          </a:ln>
        </p:spPr>
        <p:txBody>
          <a:bodyPr>
            <a:spAutoFit/>
          </a:bodyPr>
          <a:lstStyle/>
          <a:p>
            <a:pPr>
              <a:spcAft>
                <a:spcPct val="50000"/>
              </a:spcAft>
            </a:pPr>
            <a:r>
              <a:rPr lang="en-GB" altLang="en-US" b="1">
                <a:solidFill>
                  <a:srgbClr val="FF6600"/>
                </a:solidFill>
              </a:rPr>
              <a:t>Draw a picture of two characters from the book and label them to show why you have decided to draw them in the way you have.</a:t>
            </a:r>
            <a:r>
              <a:rPr lang="en-GB" altLang="en-US"/>
              <a:t> </a:t>
            </a:r>
          </a:p>
          <a:p>
            <a:r>
              <a:rPr lang="en-GB" altLang="en-US" b="1">
                <a:solidFill>
                  <a:srgbClr val="FF6600"/>
                </a:solidFill>
              </a:rPr>
              <a:t>Here is an example to help you think about it.</a:t>
            </a:r>
            <a:r>
              <a:rPr lang="en-GB" altLang="en-US"/>
              <a:t> </a:t>
            </a:r>
            <a:endParaRPr lang="en-US" altLang="en-US"/>
          </a:p>
        </p:txBody>
      </p:sp>
      <p:sp>
        <p:nvSpPr>
          <p:cNvPr id="37911" name="Line 23"/>
          <p:cNvSpPr>
            <a:spLocks noChangeShapeType="1"/>
          </p:cNvSpPr>
          <p:nvPr/>
        </p:nvSpPr>
        <p:spPr bwMode="auto">
          <a:xfrm>
            <a:off x="2700338" y="4292600"/>
            <a:ext cx="3600450" cy="0"/>
          </a:xfrm>
          <a:prstGeom prst="line">
            <a:avLst/>
          </a:prstGeom>
          <a:noFill/>
          <a:ln w="25400">
            <a:solidFill>
              <a:srgbClr val="FF6600"/>
            </a:solidFill>
            <a:round/>
            <a:headEnd/>
            <a:tailEnd type="triangle" w="lg" len="lg"/>
          </a:ln>
        </p:spPr>
        <p:txBody>
          <a:bodyPr/>
          <a:lstStyle/>
          <a:p>
            <a:endParaRPr lang="en-US"/>
          </a:p>
        </p:txBody>
      </p:sp>
      <p:sp>
        <p:nvSpPr>
          <p:cNvPr id="37914" name="Rectangle 26"/>
          <p:cNvSpPr>
            <a:spLocks noChangeArrowheads="1"/>
          </p:cNvSpPr>
          <p:nvPr/>
        </p:nvSpPr>
        <p:spPr bwMode="auto">
          <a:xfrm>
            <a:off x="827088" y="3716338"/>
            <a:ext cx="4824412" cy="822325"/>
          </a:xfrm>
          <a:prstGeom prst="rect">
            <a:avLst/>
          </a:prstGeom>
          <a:noFill/>
          <a:ln w="9525">
            <a:noFill/>
            <a:miter lim="800000"/>
            <a:headEnd/>
            <a:tailEnd/>
          </a:ln>
        </p:spPr>
        <p:txBody>
          <a:bodyPr>
            <a:spAutoFit/>
          </a:bodyPr>
          <a:lstStyle/>
          <a:p>
            <a:pPr>
              <a:spcBef>
                <a:spcPct val="50000"/>
              </a:spcBef>
            </a:pPr>
            <a:r>
              <a:rPr lang="en-GB" altLang="en-US"/>
              <a:t>Sunburned due to working in the heat all day</a:t>
            </a:r>
          </a:p>
        </p:txBody>
      </p:sp>
      <p:sp>
        <p:nvSpPr>
          <p:cNvPr id="37915" name="Rectangle 27"/>
          <p:cNvSpPr>
            <a:spLocks noChangeArrowheads="1"/>
          </p:cNvSpPr>
          <p:nvPr/>
        </p:nvSpPr>
        <p:spPr bwMode="auto">
          <a:xfrm>
            <a:off x="523875" y="4724400"/>
            <a:ext cx="4438650" cy="457200"/>
          </a:xfrm>
          <a:prstGeom prst="rect">
            <a:avLst/>
          </a:prstGeom>
          <a:noFill/>
          <a:ln w="9525">
            <a:noFill/>
            <a:miter lim="800000"/>
            <a:headEnd/>
            <a:tailEnd/>
          </a:ln>
        </p:spPr>
        <p:txBody>
          <a:bodyPr wrap="none">
            <a:spAutoFit/>
          </a:bodyPr>
          <a:lstStyle/>
          <a:p>
            <a:pPr>
              <a:spcBef>
                <a:spcPct val="50000"/>
              </a:spcBef>
            </a:pPr>
            <a:r>
              <a:rPr lang="en-GB" altLang="en-US"/>
              <a:t>Friendly face to show he is kind</a:t>
            </a:r>
          </a:p>
        </p:txBody>
      </p:sp>
      <p:sp>
        <p:nvSpPr>
          <p:cNvPr id="37916" name="Line 28"/>
          <p:cNvSpPr>
            <a:spLocks noChangeShapeType="1"/>
          </p:cNvSpPr>
          <p:nvPr/>
        </p:nvSpPr>
        <p:spPr bwMode="auto">
          <a:xfrm flipV="1">
            <a:off x="4933950" y="4581525"/>
            <a:ext cx="1293813" cy="287338"/>
          </a:xfrm>
          <a:prstGeom prst="line">
            <a:avLst/>
          </a:prstGeom>
          <a:noFill/>
          <a:ln w="25400">
            <a:solidFill>
              <a:srgbClr val="FF6600"/>
            </a:solidFill>
            <a:round/>
            <a:headEnd/>
            <a:tailEnd type="triangle" w="lg" len="lg"/>
          </a:ln>
        </p:spPr>
        <p:txBody>
          <a:bodyPr/>
          <a:lstStyle/>
          <a:p>
            <a:endParaRPr lang="en-US"/>
          </a:p>
        </p:txBody>
      </p:sp>
      <p:sp>
        <p:nvSpPr>
          <p:cNvPr id="37917" name="Text Box 29"/>
          <p:cNvSpPr txBox="1">
            <a:spLocks noChangeArrowheads="1"/>
          </p:cNvSpPr>
          <p:nvPr/>
        </p:nvSpPr>
        <p:spPr bwMode="auto">
          <a:xfrm>
            <a:off x="7308850" y="5229225"/>
            <a:ext cx="1506538" cy="457200"/>
          </a:xfrm>
          <a:prstGeom prst="rect">
            <a:avLst/>
          </a:prstGeom>
          <a:noFill/>
          <a:ln w="9525">
            <a:noFill/>
            <a:miter lim="800000"/>
            <a:headEnd/>
            <a:tailEnd/>
          </a:ln>
        </p:spPr>
        <p:txBody>
          <a:bodyPr wrap="none">
            <a:spAutoFit/>
          </a:bodyPr>
          <a:lstStyle/>
          <a:p>
            <a:r>
              <a:rPr lang="en-GB" altLang="en-US"/>
              <a:t>tired eyes</a:t>
            </a:r>
          </a:p>
        </p:txBody>
      </p:sp>
      <p:sp>
        <p:nvSpPr>
          <p:cNvPr id="37918" name="Line 30"/>
          <p:cNvSpPr>
            <a:spLocks noChangeShapeType="1"/>
          </p:cNvSpPr>
          <p:nvPr/>
        </p:nvSpPr>
        <p:spPr bwMode="auto">
          <a:xfrm flipH="1" flipV="1">
            <a:off x="7380288" y="4797425"/>
            <a:ext cx="431800" cy="431800"/>
          </a:xfrm>
          <a:prstGeom prst="line">
            <a:avLst/>
          </a:prstGeom>
          <a:noFill/>
          <a:ln w="25400">
            <a:solidFill>
              <a:srgbClr val="FF6600"/>
            </a:solidFill>
            <a:round/>
            <a:headEnd/>
            <a:tailEnd type="triangle" w="lg" len="lg"/>
          </a:ln>
        </p:spPr>
        <p:txBody>
          <a:bodyPr/>
          <a:lstStyle/>
          <a:p>
            <a:endParaRPr lang="en-US"/>
          </a:p>
        </p:txBody>
      </p:sp>
      <p:sp>
        <p:nvSpPr>
          <p:cNvPr id="37919" name="Text Box 31"/>
          <p:cNvSpPr txBox="1">
            <a:spLocks noChangeArrowheads="1"/>
          </p:cNvSpPr>
          <p:nvPr/>
        </p:nvSpPr>
        <p:spPr bwMode="auto">
          <a:xfrm>
            <a:off x="4427538" y="3141663"/>
            <a:ext cx="1201737" cy="457200"/>
          </a:xfrm>
          <a:prstGeom prst="rect">
            <a:avLst/>
          </a:prstGeom>
          <a:noFill/>
          <a:ln w="9525">
            <a:noFill/>
            <a:miter lim="800000"/>
            <a:headEnd/>
            <a:tailEnd/>
          </a:ln>
        </p:spPr>
        <p:txBody>
          <a:bodyPr wrap="none">
            <a:spAutoFit/>
          </a:bodyPr>
          <a:lstStyle/>
          <a:p>
            <a:r>
              <a:rPr lang="en-GB" altLang="en-US" u="sng"/>
              <a:t>Stanley</a:t>
            </a:r>
          </a:p>
        </p:txBody>
      </p:sp>
      <p:sp>
        <p:nvSpPr>
          <p:cNvPr id="17420" name="Rectangle 36"/>
          <p:cNvSpPr>
            <a:spLocks noChangeArrowheads="1"/>
          </p:cNvSpPr>
          <p:nvPr>
            <p:ph type="title"/>
          </p:nvPr>
        </p:nvSpPr>
        <p:spPr>
          <a:noFill/>
        </p:spPr>
        <p:txBody>
          <a:bodyPr/>
          <a:lstStyle/>
          <a:p>
            <a:pPr eaLnBrk="1" hangingPunct="1"/>
            <a:r>
              <a:rPr lang="en-GB" altLang="en-US" smtClean="0"/>
              <a:t>Character profiles </a:t>
            </a:r>
          </a:p>
        </p:txBody>
      </p:sp>
      <p:pic>
        <p:nvPicPr>
          <p:cNvPr id="37925" name="Picture 37" descr="next_btn_colour">
            <a:hlinkClick r:id="" action="ppaction://hlinkshowjump?jump=nextslide"/>
          </p:cNvPr>
          <p:cNvPicPr>
            <a:picLocks noChangeAspect="1" noChangeArrowheads="1"/>
          </p:cNvPicPr>
          <p:nvPr/>
        </p:nvPicPr>
        <p:blipFill>
          <a:blip r:embed="rId4" cstate="print"/>
          <a:srcRect/>
          <a:stretch>
            <a:fillRect/>
          </a:stretch>
        </p:blipFill>
        <p:spPr bwMode="auto">
          <a:xfrm>
            <a:off x="8448675" y="6096000"/>
            <a:ext cx="6286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10"/>
                                        </p:tgtEl>
                                        <p:attrNameLst>
                                          <p:attrName>style.visibility</p:attrName>
                                        </p:attrNameLst>
                                      </p:cBhvr>
                                      <p:to>
                                        <p:strVal val="visible"/>
                                      </p:to>
                                    </p:set>
                                    <p:animEffect transition="in" filter="dissolve">
                                      <p:cBhvr>
                                        <p:cTn id="7" dur="500"/>
                                        <p:tgtEl>
                                          <p:spTgt spid="37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908"/>
                                        </p:tgtEl>
                                        <p:attrNameLst>
                                          <p:attrName>style.visibility</p:attrName>
                                        </p:attrNameLst>
                                      </p:cBhvr>
                                      <p:to>
                                        <p:strVal val="visible"/>
                                      </p:to>
                                    </p:set>
                                    <p:animEffect transition="in" filter="dissolve">
                                      <p:cBhvr>
                                        <p:cTn id="12" dur="500"/>
                                        <p:tgtEl>
                                          <p:spTgt spid="3790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7917"/>
                                        </p:tgtEl>
                                        <p:attrNameLst>
                                          <p:attrName>style.visibility</p:attrName>
                                        </p:attrNameLst>
                                      </p:cBhvr>
                                      <p:to>
                                        <p:strVal val="visible"/>
                                      </p:to>
                                    </p:set>
                                    <p:animEffect transition="in" filter="dissolve">
                                      <p:cBhvr>
                                        <p:cTn id="15" dur="500"/>
                                        <p:tgtEl>
                                          <p:spTgt spid="379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7918"/>
                                        </p:tgtEl>
                                        <p:attrNameLst>
                                          <p:attrName>style.visibility</p:attrName>
                                        </p:attrNameLst>
                                      </p:cBhvr>
                                      <p:to>
                                        <p:strVal val="visible"/>
                                      </p:to>
                                    </p:set>
                                    <p:animEffect transition="in" filter="dissolve">
                                      <p:cBhvr>
                                        <p:cTn id="18" dur="500"/>
                                        <p:tgtEl>
                                          <p:spTgt spid="379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7919"/>
                                        </p:tgtEl>
                                        <p:attrNameLst>
                                          <p:attrName>style.visibility</p:attrName>
                                        </p:attrNameLst>
                                      </p:cBhvr>
                                      <p:to>
                                        <p:strVal val="visible"/>
                                      </p:to>
                                    </p:set>
                                    <p:animEffect transition="in" filter="dissolve">
                                      <p:cBhvr>
                                        <p:cTn id="21" dur="500"/>
                                        <p:tgtEl>
                                          <p:spTgt spid="3791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7914"/>
                                        </p:tgtEl>
                                        <p:attrNameLst>
                                          <p:attrName>style.visibility</p:attrName>
                                        </p:attrNameLst>
                                      </p:cBhvr>
                                      <p:to>
                                        <p:strVal val="visible"/>
                                      </p:to>
                                    </p:set>
                                    <p:animEffect transition="in" filter="dissolve">
                                      <p:cBhvr>
                                        <p:cTn id="24" dur="500"/>
                                        <p:tgtEl>
                                          <p:spTgt spid="3791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7911"/>
                                        </p:tgtEl>
                                        <p:attrNameLst>
                                          <p:attrName>style.visibility</p:attrName>
                                        </p:attrNameLst>
                                      </p:cBhvr>
                                      <p:to>
                                        <p:strVal val="visible"/>
                                      </p:to>
                                    </p:set>
                                    <p:animEffect transition="in" filter="dissolve">
                                      <p:cBhvr>
                                        <p:cTn id="27" dur="500"/>
                                        <p:tgtEl>
                                          <p:spTgt spid="379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7916"/>
                                        </p:tgtEl>
                                        <p:attrNameLst>
                                          <p:attrName>style.visibility</p:attrName>
                                        </p:attrNameLst>
                                      </p:cBhvr>
                                      <p:to>
                                        <p:strVal val="visible"/>
                                      </p:to>
                                    </p:set>
                                    <p:animEffect transition="in" filter="dissolve">
                                      <p:cBhvr>
                                        <p:cTn id="30" dur="500"/>
                                        <p:tgtEl>
                                          <p:spTgt spid="379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7915"/>
                                        </p:tgtEl>
                                        <p:attrNameLst>
                                          <p:attrName>style.visibility</p:attrName>
                                        </p:attrNameLst>
                                      </p:cBhvr>
                                      <p:to>
                                        <p:strVal val="visible"/>
                                      </p:to>
                                    </p:set>
                                    <p:animEffect transition="in" filter="dissolve">
                                      <p:cBhvr>
                                        <p:cTn id="33" dur="500"/>
                                        <p:tgtEl>
                                          <p:spTgt spid="37915"/>
                                        </p:tgtEl>
                                      </p:cBhvr>
                                    </p:animEffect>
                                  </p:childTnLst>
                                </p:cTn>
                              </p:par>
                              <p:par>
                                <p:cTn id="34" presetID="1" presetClass="entr" presetSubtype="0" fill="hold" nodeType="withEffect">
                                  <p:stCondLst>
                                    <p:cond delay="0"/>
                                  </p:stCondLst>
                                  <p:childTnLst>
                                    <p:set>
                                      <p:cBhvr>
                                        <p:cTn id="35" dur="1" fill="hold">
                                          <p:stCondLst>
                                            <p:cond delay="0"/>
                                          </p:stCondLst>
                                        </p:cTn>
                                        <p:tgtEl>
                                          <p:spTgt spid="37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0" grpId="0"/>
      <p:bldP spid="37911" grpId="0" animBg="1"/>
      <p:bldP spid="37914" grpId="0"/>
      <p:bldP spid="37915" grpId="0"/>
      <p:bldP spid="37916" grpId="0" animBg="1"/>
      <p:bldP spid="37917" grpId="0"/>
      <p:bldP spid="37918" grpId="0" animBg="1"/>
      <p:bldP spid="379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58775" y="836613"/>
            <a:ext cx="8207375" cy="1917700"/>
          </a:xfrm>
          <a:prstGeom prst="rect">
            <a:avLst/>
          </a:prstGeom>
          <a:noFill/>
          <a:ln w="9525">
            <a:noFill/>
            <a:miter lim="800000"/>
            <a:headEnd/>
            <a:tailEnd/>
          </a:ln>
        </p:spPr>
        <p:txBody>
          <a:bodyPr>
            <a:spAutoFit/>
          </a:bodyPr>
          <a:lstStyle/>
          <a:p>
            <a:r>
              <a:rPr lang="en-GB" altLang="en-US"/>
              <a:t>A sub-plot is the part of a story which is told alongside the main plot, but is different from it in some way. Often the significance of a sub-plot is not revealed until the end of a story. In </a:t>
            </a:r>
            <a:r>
              <a:rPr lang="en-GB" altLang="en-US" i="1"/>
              <a:t>Holes</a:t>
            </a:r>
            <a:r>
              <a:rPr lang="en-GB" altLang="en-US"/>
              <a:t>, there is a sub-plot which runs parallel to the main plot set at Camp Green Lake. </a:t>
            </a:r>
          </a:p>
        </p:txBody>
      </p:sp>
      <p:sp>
        <p:nvSpPr>
          <p:cNvPr id="29703" name="AutoShape 7"/>
          <p:cNvSpPr>
            <a:spLocks noChangeArrowheads="1"/>
          </p:cNvSpPr>
          <p:nvPr/>
        </p:nvSpPr>
        <p:spPr bwMode="auto">
          <a:xfrm rot="-774779">
            <a:off x="3203575" y="4508500"/>
            <a:ext cx="2736850" cy="792163"/>
          </a:xfrm>
          <a:prstGeom prst="flowChartAlternateProcess">
            <a:avLst/>
          </a:prstGeom>
          <a:gradFill rotWithShape="1">
            <a:gsLst>
              <a:gs pos="0">
                <a:srgbClr val="FFFFFF"/>
              </a:gs>
              <a:gs pos="100000">
                <a:srgbClr val="CCFFFF"/>
              </a:gs>
            </a:gsLst>
            <a:path path="shape">
              <a:fillToRect l="50000" t="50000" r="50000" b="50000"/>
            </a:path>
          </a:gradFill>
          <a:ln w="9525">
            <a:noFill/>
            <a:miter lim="800000"/>
            <a:headEnd/>
            <a:tailEnd/>
          </a:ln>
        </p:spPr>
        <p:txBody>
          <a:bodyPr wrap="none" anchor="ctr"/>
          <a:lstStyle/>
          <a:p>
            <a:pPr algn="ctr"/>
            <a:r>
              <a:rPr lang="en-GB" altLang="en-US" b="1"/>
              <a:t>Madame Zeroni</a:t>
            </a:r>
            <a:endParaRPr lang="en-US" altLang="en-US" b="1"/>
          </a:p>
        </p:txBody>
      </p:sp>
      <p:sp>
        <p:nvSpPr>
          <p:cNvPr id="29704" name="AutoShape 8"/>
          <p:cNvSpPr>
            <a:spLocks noChangeArrowheads="1"/>
          </p:cNvSpPr>
          <p:nvPr/>
        </p:nvSpPr>
        <p:spPr bwMode="auto">
          <a:xfrm rot="202455">
            <a:off x="6156325" y="4652963"/>
            <a:ext cx="2736850" cy="792162"/>
          </a:xfrm>
          <a:prstGeom prst="flowChartAlternateProcess">
            <a:avLst/>
          </a:prstGeom>
          <a:gradFill rotWithShape="1">
            <a:gsLst>
              <a:gs pos="0">
                <a:srgbClr val="FFFFFF"/>
              </a:gs>
              <a:gs pos="100000">
                <a:srgbClr val="CCFFFF"/>
              </a:gs>
            </a:gsLst>
            <a:path path="shape">
              <a:fillToRect l="50000" t="50000" r="50000" b="50000"/>
            </a:path>
          </a:gradFill>
          <a:ln w="9525">
            <a:noFill/>
            <a:miter lim="800000"/>
            <a:headEnd/>
            <a:tailEnd/>
          </a:ln>
        </p:spPr>
        <p:txBody>
          <a:bodyPr wrap="none" anchor="ctr"/>
          <a:lstStyle/>
          <a:p>
            <a:pPr algn="ctr"/>
            <a:r>
              <a:rPr lang="en-GB" altLang="en-US" b="1"/>
              <a:t>America</a:t>
            </a:r>
            <a:endParaRPr lang="en-US" altLang="en-US" b="1"/>
          </a:p>
        </p:txBody>
      </p:sp>
      <p:sp>
        <p:nvSpPr>
          <p:cNvPr id="29705" name="AutoShape 9"/>
          <p:cNvSpPr>
            <a:spLocks noChangeArrowheads="1"/>
          </p:cNvSpPr>
          <p:nvPr/>
        </p:nvSpPr>
        <p:spPr bwMode="auto">
          <a:xfrm rot="202455">
            <a:off x="827088" y="5661025"/>
            <a:ext cx="2736850" cy="792163"/>
          </a:xfrm>
          <a:prstGeom prst="flowChartAlternateProcess">
            <a:avLst/>
          </a:prstGeom>
          <a:gradFill rotWithShape="1">
            <a:gsLst>
              <a:gs pos="0">
                <a:srgbClr val="FFFFFF"/>
              </a:gs>
              <a:gs pos="100000">
                <a:srgbClr val="CCFFFF"/>
              </a:gs>
            </a:gsLst>
            <a:path path="shape">
              <a:fillToRect l="50000" t="50000" r="50000" b="50000"/>
            </a:path>
          </a:gradFill>
          <a:ln w="9525">
            <a:noFill/>
            <a:miter lim="800000"/>
            <a:headEnd/>
            <a:tailEnd/>
          </a:ln>
        </p:spPr>
        <p:txBody>
          <a:bodyPr wrap="none" anchor="ctr"/>
          <a:lstStyle/>
          <a:p>
            <a:pPr algn="ctr"/>
            <a:r>
              <a:rPr lang="en-GB" altLang="en-US" b="1"/>
              <a:t>pig</a:t>
            </a:r>
            <a:endParaRPr lang="en-US" altLang="en-US" b="1"/>
          </a:p>
        </p:txBody>
      </p:sp>
      <p:sp>
        <p:nvSpPr>
          <p:cNvPr id="29706" name="AutoShape 10"/>
          <p:cNvSpPr>
            <a:spLocks noChangeArrowheads="1"/>
          </p:cNvSpPr>
          <p:nvPr/>
        </p:nvSpPr>
        <p:spPr bwMode="auto">
          <a:xfrm rot="-141547">
            <a:off x="4787900" y="5589588"/>
            <a:ext cx="2736850" cy="792162"/>
          </a:xfrm>
          <a:prstGeom prst="flowChartAlternateProcess">
            <a:avLst/>
          </a:prstGeom>
          <a:gradFill rotWithShape="1">
            <a:gsLst>
              <a:gs pos="0">
                <a:srgbClr val="FFFFFF"/>
              </a:gs>
              <a:gs pos="100000">
                <a:srgbClr val="CCFFFF"/>
              </a:gs>
            </a:gsLst>
            <a:path path="shape">
              <a:fillToRect l="50000" t="50000" r="50000" b="50000"/>
            </a:path>
          </a:gradFill>
          <a:ln w="9525">
            <a:noFill/>
            <a:miter lim="800000"/>
            <a:headEnd/>
            <a:tailEnd/>
          </a:ln>
        </p:spPr>
        <p:txBody>
          <a:bodyPr wrap="none" anchor="ctr"/>
          <a:lstStyle/>
          <a:p>
            <a:pPr algn="ctr"/>
            <a:r>
              <a:rPr lang="en-GB" altLang="en-US" b="1"/>
              <a:t>stream </a:t>
            </a:r>
            <a:endParaRPr lang="en-US" altLang="en-US" b="1"/>
          </a:p>
        </p:txBody>
      </p:sp>
      <p:sp>
        <p:nvSpPr>
          <p:cNvPr id="29707" name="AutoShape 11"/>
          <p:cNvSpPr>
            <a:spLocks noChangeArrowheads="1"/>
          </p:cNvSpPr>
          <p:nvPr/>
        </p:nvSpPr>
        <p:spPr bwMode="auto">
          <a:xfrm>
            <a:off x="250825" y="4365625"/>
            <a:ext cx="2736850" cy="792163"/>
          </a:xfrm>
          <a:prstGeom prst="flowChartAlternateProcess">
            <a:avLst/>
          </a:prstGeom>
          <a:gradFill rotWithShape="1">
            <a:gsLst>
              <a:gs pos="0">
                <a:srgbClr val="FFFFFF"/>
              </a:gs>
              <a:gs pos="100000">
                <a:srgbClr val="CCFFFF"/>
              </a:gs>
            </a:gsLst>
            <a:path path="shape">
              <a:fillToRect l="50000" t="50000" r="50000" b="50000"/>
            </a:path>
          </a:gradFill>
          <a:ln w="9525">
            <a:noFill/>
            <a:miter lim="800000"/>
            <a:headEnd/>
            <a:tailEnd/>
          </a:ln>
        </p:spPr>
        <p:txBody>
          <a:bodyPr wrap="none" anchor="ctr"/>
          <a:lstStyle/>
          <a:p>
            <a:pPr algn="ctr"/>
            <a:r>
              <a:rPr lang="en-GB" altLang="en-US" b="1"/>
              <a:t>love </a:t>
            </a:r>
            <a:endParaRPr lang="en-US" altLang="en-US" b="1"/>
          </a:p>
        </p:txBody>
      </p:sp>
      <p:sp>
        <p:nvSpPr>
          <p:cNvPr id="29708" name="Rectangle 12"/>
          <p:cNvSpPr>
            <a:spLocks noChangeArrowheads="1"/>
          </p:cNvSpPr>
          <p:nvPr/>
        </p:nvSpPr>
        <p:spPr bwMode="auto">
          <a:xfrm>
            <a:off x="358775" y="2852738"/>
            <a:ext cx="8208963" cy="1187450"/>
          </a:xfrm>
          <a:prstGeom prst="rect">
            <a:avLst/>
          </a:prstGeom>
          <a:noFill/>
          <a:ln w="9525">
            <a:noFill/>
            <a:miter lim="800000"/>
            <a:headEnd/>
            <a:tailEnd/>
          </a:ln>
        </p:spPr>
        <p:txBody>
          <a:bodyPr>
            <a:spAutoFit/>
          </a:bodyPr>
          <a:lstStyle/>
          <a:p>
            <a:r>
              <a:rPr lang="en-GB" altLang="en-US" b="1">
                <a:solidFill>
                  <a:srgbClr val="FF6600"/>
                </a:solidFill>
              </a:rPr>
              <a:t>What is the sub-plot of </a:t>
            </a:r>
            <a:r>
              <a:rPr lang="en-GB" altLang="en-US" b="1" i="1">
                <a:solidFill>
                  <a:srgbClr val="FF6600"/>
                </a:solidFill>
              </a:rPr>
              <a:t>Holes</a:t>
            </a:r>
            <a:r>
              <a:rPr lang="en-GB" altLang="en-US" b="1">
                <a:solidFill>
                  <a:srgbClr val="FF6600"/>
                </a:solidFill>
              </a:rPr>
              <a:t>? Who are the main characters of this sub-plot and how are they related to the main storyline? Write down your ideas.</a:t>
            </a:r>
            <a:r>
              <a:rPr lang="en-GB" altLang="en-US"/>
              <a:t> </a:t>
            </a:r>
            <a:endParaRPr lang="en-US" altLang="en-US"/>
          </a:p>
        </p:txBody>
      </p:sp>
      <p:pic>
        <p:nvPicPr>
          <p:cNvPr id="18441" name="Picture 16" descr="notes"/>
          <p:cNvPicPr>
            <a:picLocks noChangeAspect="1" noChangeArrowheads="1"/>
          </p:cNvPicPr>
          <p:nvPr/>
        </p:nvPicPr>
        <p:blipFill>
          <a:blip r:embed="rId3" cstate="print"/>
          <a:srcRect/>
          <a:stretch>
            <a:fillRect/>
          </a:stretch>
        </p:blipFill>
        <p:spPr bwMode="auto">
          <a:xfrm>
            <a:off x="6788150" y="79375"/>
            <a:ext cx="619125" cy="541338"/>
          </a:xfrm>
          <a:prstGeom prst="rect">
            <a:avLst/>
          </a:prstGeom>
          <a:noFill/>
          <a:ln w="9525">
            <a:noFill/>
            <a:miter lim="800000"/>
            <a:headEnd/>
            <a:tailEnd/>
          </a:ln>
        </p:spPr>
      </p:pic>
      <p:sp>
        <p:nvSpPr>
          <p:cNvPr id="18442" name="Rectangle 19"/>
          <p:cNvSpPr>
            <a:spLocks noChangeArrowheads="1"/>
          </p:cNvSpPr>
          <p:nvPr>
            <p:ph type="title"/>
          </p:nvPr>
        </p:nvSpPr>
        <p:spPr>
          <a:noFill/>
        </p:spPr>
        <p:txBody>
          <a:bodyPr/>
          <a:lstStyle/>
          <a:p>
            <a:pPr eaLnBrk="1" hangingPunct="1"/>
            <a:r>
              <a:rPr lang="en-GB" altLang="en-US" smtClean="0"/>
              <a:t>The sub-plot </a:t>
            </a:r>
          </a:p>
        </p:txBody>
      </p:sp>
      <p:pic>
        <p:nvPicPr>
          <p:cNvPr id="18443" name="Picture 20" descr="pencil"/>
          <p:cNvPicPr>
            <a:picLocks noChangeAspect="1" noChangeArrowheads="1"/>
          </p:cNvPicPr>
          <p:nvPr/>
        </p:nvPicPr>
        <p:blipFill>
          <a:blip r:embed="rId4" cstate="print"/>
          <a:srcRect/>
          <a:stretch>
            <a:fillRect/>
          </a:stretch>
        </p:blipFill>
        <p:spPr bwMode="auto">
          <a:xfrm>
            <a:off x="7407275" y="0"/>
            <a:ext cx="612775" cy="620713"/>
          </a:xfrm>
          <a:prstGeom prst="rect">
            <a:avLst/>
          </a:prstGeom>
          <a:noFill/>
          <a:ln w="9525">
            <a:noFill/>
            <a:miter lim="800000"/>
            <a:headEnd/>
            <a:tailEnd/>
          </a:ln>
        </p:spPr>
      </p:pic>
      <p:pic>
        <p:nvPicPr>
          <p:cNvPr id="29717" name="Picture 21" descr="next_btn_colour">
            <a:hlinkClick r:id="" action="ppaction://hlinkshowjump?jump=nextslide"/>
          </p:cNvPr>
          <p:cNvPicPr>
            <a:picLocks noChangeAspect="1" noChangeArrowheads="1"/>
          </p:cNvPicPr>
          <p:nvPr/>
        </p:nvPicPr>
        <p:blipFill>
          <a:blip r:embed="rId5" cstate="print"/>
          <a:srcRect/>
          <a:stretch>
            <a:fillRect/>
          </a:stretch>
        </p:blipFill>
        <p:spPr bwMode="auto">
          <a:xfrm>
            <a:off x="8448675" y="6096000"/>
            <a:ext cx="628650" cy="571500"/>
          </a:xfrm>
          <a:prstGeom prst="rect">
            <a:avLst/>
          </a:prstGeom>
          <a:noFill/>
          <a:ln w="9525">
            <a:noFill/>
            <a:miter lim="800000"/>
            <a:headEnd/>
            <a:tailEnd/>
          </a:ln>
        </p:spPr>
      </p:pic>
      <p:pic>
        <p:nvPicPr>
          <p:cNvPr id="18445" name="Picture 22" descr="extended_activities"/>
          <p:cNvPicPr>
            <a:picLocks noChangeAspect="1" noChangeArrowheads="1"/>
          </p:cNvPicPr>
          <p:nvPr/>
        </p:nvPicPr>
        <p:blipFill>
          <a:blip r:embed="rId6" cstate="print"/>
          <a:srcRect/>
          <a:stretch>
            <a:fillRect/>
          </a:stretch>
        </p:blipFill>
        <p:spPr bwMode="auto">
          <a:xfrm>
            <a:off x="6013450" y="0"/>
            <a:ext cx="719138"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dissolve">
                                      <p:cBhvr>
                                        <p:cTn id="7" dur="500"/>
                                        <p:tgtEl>
                                          <p:spTgt spid="29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9707"/>
                                        </p:tgtEl>
                                        <p:attrNameLst>
                                          <p:attrName>style.visibility</p:attrName>
                                        </p:attrNameLst>
                                      </p:cBhvr>
                                      <p:to>
                                        <p:strVal val="visible"/>
                                      </p:to>
                                    </p:set>
                                    <p:anim calcmode="lin" valueType="num">
                                      <p:cBhvr>
                                        <p:cTn id="12" dur="500" fill="hold"/>
                                        <p:tgtEl>
                                          <p:spTgt spid="29707"/>
                                        </p:tgtEl>
                                        <p:attrNameLst>
                                          <p:attrName>ppt_w</p:attrName>
                                        </p:attrNameLst>
                                      </p:cBhvr>
                                      <p:tavLst>
                                        <p:tav tm="0">
                                          <p:val>
                                            <p:fltVal val="0"/>
                                          </p:val>
                                        </p:tav>
                                        <p:tav tm="100000">
                                          <p:val>
                                            <p:strVal val="#ppt_w"/>
                                          </p:val>
                                        </p:tav>
                                      </p:tavLst>
                                    </p:anim>
                                    <p:anim calcmode="lin" valueType="num">
                                      <p:cBhvr>
                                        <p:cTn id="13" dur="500" fill="hold"/>
                                        <p:tgtEl>
                                          <p:spTgt spid="29707"/>
                                        </p:tgtEl>
                                        <p:attrNameLst>
                                          <p:attrName>ppt_h</p:attrName>
                                        </p:attrNameLst>
                                      </p:cBhvr>
                                      <p:tavLst>
                                        <p:tav tm="0">
                                          <p:val>
                                            <p:fltVal val="0"/>
                                          </p:val>
                                        </p:tav>
                                        <p:tav tm="100000">
                                          <p:val>
                                            <p:strVal val="#ppt_h"/>
                                          </p:val>
                                        </p:tav>
                                      </p:tavLst>
                                    </p:anim>
                                    <p:anim calcmode="lin" valueType="num">
                                      <p:cBhvr>
                                        <p:cTn id="14" dur="500" fill="hold"/>
                                        <p:tgtEl>
                                          <p:spTgt spid="29707"/>
                                        </p:tgtEl>
                                        <p:attrNameLst>
                                          <p:attrName>style.rotation</p:attrName>
                                        </p:attrNameLst>
                                      </p:cBhvr>
                                      <p:tavLst>
                                        <p:tav tm="0">
                                          <p:val>
                                            <p:fltVal val="360"/>
                                          </p:val>
                                        </p:tav>
                                        <p:tav tm="100000">
                                          <p:val>
                                            <p:fltVal val="0"/>
                                          </p:val>
                                        </p:tav>
                                      </p:tavLst>
                                    </p:anim>
                                    <p:animEffect transition="in" filter="fade">
                                      <p:cBhvr>
                                        <p:cTn id="15" dur="500"/>
                                        <p:tgtEl>
                                          <p:spTgt spid="297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9703"/>
                                        </p:tgtEl>
                                        <p:attrNameLst>
                                          <p:attrName>style.visibility</p:attrName>
                                        </p:attrNameLst>
                                      </p:cBhvr>
                                      <p:to>
                                        <p:strVal val="visible"/>
                                      </p:to>
                                    </p:set>
                                    <p:anim calcmode="lin" valueType="num">
                                      <p:cBhvr>
                                        <p:cTn id="20" dur="500" fill="hold"/>
                                        <p:tgtEl>
                                          <p:spTgt spid="29703"/>
                                        </p:tgtEl>
                                        <p:attrNameLst>
                                          <p:attrName>ppt_w</p:attrName>
                                        </p:attrNameLst>
                                      </p:cBhvr>
                                      <p:tavLst>
                                        <p:tav tm="0">
                                          <p:val>
                                            <p:fltVal val="0"/>
                                          </p:val>
                                        </p:tav>
                                        <p:tav tm="100000">
                                          <p:val>
                                            <p:strVal val="#ppt_w"/>
                                          </p:val>
                                        </p:tav>
                                      </p:tavLst>
                                    </p:anim>
                                    <p:anim calcmode="lin" valueType="num">
                                      <p:cBhvr>
                                        <p:cTn id="21" dur="500" fill="hold"/>
                                        <p:tgtEl>
                                          <p:spTgt spid="29703"/>
                                        </p:tgtEl>
                                        <p:attrNameLst>
                                          <p:attrName>ppt_h</p:attrName>
                                        </p:attrNameLst>
                                      </p:cBhvr>
                                      <p:tavLst>
                                        <p:tav tm="0">
                                          <p:val>
                                            <p:fltVal val="0"/>
                                          </p:val>
                                        </p:tav>
                                        <p:tav tm="100000">
                                          <p:val>
                                            <p:strVal val="#ppt_h"/>
                                          </p:val>
                                        </p:tav>
                                      </p:tavLst>
                                    </p:anim>
                                    <p:anim calcmode="lin" valueType="num">
                                      <p:cBhvr>
                                        <p:cTn id="22" dur="500" fill="hold"/>
                                        <p:tgtEl>
                                          <p:spTgt spid="29703"/>
                                        </p:tgtEl>
                                        <p:attrNameLst>
                                          <p:attrName>style.rotation</p:attrName>
                                        </p:attrNameLst>
                                      </p:cBhvr>
                                      <p:tavLst>
                                        <p:tav tm="0">
                                          <p:val>
                                            <p:fltVal val="360"/>
                                          </p:val>
                                        </p:tav>
                                        <p:tav tm="100000">
                                          <p:val>
                                            <p:fltVal val="0"/>
                                          </p:val>
                                        </p:tav>
                                      </p:tavLst>
                                    </p:anim>
                                    <p:animEffect transition="in" filter="fade">
                                      <p:cBhvr>
                                        <p:cTn id="23" dur="500"/>
                                        <p:tgtEl>
                                          <p:spTgt spid="297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9704"/>
                                        </p:tgtEl>
                                        <p:attrNameLst>
                                          <p:attrName>style.visibility</p:attrName>
                                        </p:attrNameLst>
                                      </p:cBhvr>
                                      <p:to>
                                        <p:strVal val="visible"/>
                                      </p:to>
                                    </p:set>
                                    <p:anim calcmode="lin" valueType="num">
                                      <p:cBhvr>
                                        <p:cTn id="28" dur="500" fill="hold"/>
                                        <p:tgtEl>
                                          <p:spTgt spid="29704"/>
                                        </p:tgtEl>
                                        <p:attrNameLst>
                                          <p:attrName>ppt_w</p:attrName>
                                        </p:attrNameLst>
                                      </p:cBhvr>
                                      <p:tavLst>
                                        <p:tav tm="0">
                                          <p:val>
                                            <p:fltVal val="0"/>
                                          </p:val>
                                        </p:tav>
                                        <p:tav tm="100000">
                                          <p:val>
                                            <p:strVal val="#ppt_w"/>
                                          </p:val>
                                        </p:tav>
                                      </p:tavLst>
                                    </p:anim>
                                    <p:anim calcmode="lin" valueType="num">
                                      <p:cBhvr>
                                        <p:cTn id="29" dur="500" fill="hold"/>
                                        <p:tgtEl>
                                          <p:spTgt spid="29704"/>
                                        </p:tgtEl>
                                        <p:attrNameLst>
                                          <p:attrName>ppt_h</p:attrName>
                                        </p:attrNameLst>
                                      </p:cBhvr>
                                      <p:tavLst>
                                        <p:tav tm="0">
                                          <p:val>
                                            <p:fltVal val="0"/>
                                          </p:val>
                                        </p:tav>
                                        <p:tav tm="100000">
                                          <p:val>
                                            <p:strVal val="#ppt_h"/>
                                          </p:val>
                                        </p:tav>
                                      </p:tavLst>
                                    </p:anim>
                                    <p:anim calcmode="lin" valueType="num">
                                      <p:cBhvr>
                                        <p:cTn id="30" dur="500" fill="hold"/>
                                        <p:tgtEl>
                                          <p:spTgt spid="29704"/>
                                        </p:tgtEl>
                                        <p:attrNameLst>
                                          <p:attrName>style.rotation</p:attrName>
                                        </p:attrNameLst>
                                      </p:cBhvr>
                                      <p:tavLst>
                                        <p:tav tm="0">
                                          <p:val>
                                            <p:fltVal val="360"/>
                                          </p:val>
                                        </p:tav>
                                        <p:tav tm="100000">
                                          <p:val>
                                            <p:fltVal val="0"/>
                                          </p:val>
                                        </p:tav>
                                      </p:tavLst>
                                    </p:anim>
                                    <p:animEffect transition="in" filter="fade">
                                      <p:cBhvr>
                                        <p:cTn id="31" dur="500"/>
                                        <p:tgtEl>
                                          <p:spTgt spid="297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9706"/>
                                        </p:tgtEl>
                                        <p:attrNameLst>
                                          <p:attrName>style.visibility</p:attrName>
                                        </p:attrNameLst>
                                      </p:cBhvr>
                                      <p:to>
                                        <p:strVal val="visible"/>
                                      </p:to>
                                    </p:set>
                                    <p:anim calcmode="lin" valueType="num">
                                      <p:cBhvr>
                                        <p:cTn id="36" dur="500" fill="hold"/>
                                        <p:tgtEl>
                                          <p:spTgt spid="29706"/>
                                        </p:tgtEl>
                                        <p:attrNameLst>
                                          <p:attrName>ppt_w</p:attrName>
                                        </p:attrNameLst>
                                      </p:cBhvr>
                                      <p:tavLst>
                                        <p:tav tm="0">
                                          <p:val>
                                            <p:fltVal val="0"/>
                                          </p:val>
                                        </p:tav>
                                        <p:tav tm="100000">
                                          <p:val>
                                            <p:strVal val="#ppt_w"/>
                                          </p:val>
                                        </p:tav>
                                      </p:tavLst>
                                    </p:anim>
                                    <p:anim calcmode="lin" valueType="num">
                                      <p:cBhvr>
                                        <p:cTn id="37" dur="500" fill="hold"/>
                                        <p:tgtEl>
                                          <p:spTgt spid="29706"/>
                                        </p:tgtEl>
                                        <p:attrNameLst>
                                          <p:attrName>ppt_h</p:attrName>
                                        </p:attrNameLst>
                                      </p:cBhvr>
                                      <p:tavLst>
                                        <p:tav tm="0">
                                          <p:val>
                                            <p:fltVal val="0"/>
                                          </p:val>
                                        </p:tav>
                                        <p:tav tm="100000">
                                          <p:val>
                                            <p:strVal val="#ppt_h"/>
                                          </p:val>
                                        </p:tav>
                                      </p:tavLst>
                                    </p:anim>
                                    <p:anim calcmode="lin" valueType="num">
                                      <p:cBhvr>
                                        <p:cTn id="38" dur="500" fill="hold"/>
                                        <p:tgtEl>
                                          <p:spTgt spid="29706"/>
                                        </p:tgtEl>
                                        <p:attrNameLst>
                                          <p:attrName>style.rotation</p:attrName>
                                        </p:attrNameLst>
                                      </p:cBhvr>
                                      <p:tavLst>
                                        <p:tav tm="0">
                                          <p:val>
                                            <p:fltVal val="360"/>
                                          </p:val>
                                        </p:tav>
                                        <p:tav tm="100000">
                                          <p:val>
                                            <p:fltVal val="0"/>
                                          </p:val>
                                        </p:tav>
                                      </p:tavLst>
                                    </p:anim>
                                    <p:animEffect transition="in" filter="fade">
                                      <p:cBhvr>
                                        <p:cTn id="39" dur="500"/>
                                        <p:tgtEl>
                                          <p:spTgt spid="297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29705"/>
                                        </p:tgtEl>
                                        <p:attrNameLst>
                                          <p:attrName>style.visibility</p:attrName>
                                        </p:attrNameLst>
                                      </p:cBhvr>
                                      <p:to>
                                        <p:strVal val="visible"/>
                                      </p:to>
                                    </p:set>
                                    <p:anim calcmode="lin" valueType="num">
                                      <p:cBhvr>
                                        <p:cTn id="44" dur="500" fill="hold"/>
                                        <p:tgtEl>
                                          <p:spTgt spid="29705"/>
                                        </p:tgtEl>
                                        <p:attrNameLst>
                                          <p:attrName>ppt_w</p:attrName>
                                        </p:attrNameLst>
                                      </p:cBhvr>
                                      <p:tavLst>
                                        <p:tav tm="0">
                                          <p:val>
                                            <p:fltVal val="0"/>
                                          </p:val>
                                        </p:tav>
                                        <p:tav tm="100000">
                                          <p:val>
                                            <p:strVal val="#ppt_w"/>
                                          </p:val>
                                        </p:tav>
                                      </p:tavLst>
                                    </p:anim>
                                    <p:anim calcmode="lin" valueType="num">
                                      <p:cBhvr>
                                        <p:cTn id="45" dur="500" fill="hold"/>
                                        <p:tgtEl>
                                          <p:spTgt spid="29705"/>
                                        </p:tgtEl>
                                        <p:attrNameLst>
                                          <p:attrName>ppt_h</p:attrName>
                                        </p:attrNameLst>
                                      </p:cBhvr>
                                      <p:tavLst>
                                        <p:tav tm="0">
                                          <p:val>
                                            <p:fltVal val="0"/>
                                          </p:val>
                                        </p:tav>
                                        <p:tav tm="100000">
                                          <p:val>
                                            <p:strVal val="#ppt_h"/>
                                          </p:val>
                                        </p:tav>
                                      </p:tavLst>
                                    </p:anim>
                                    <p:anim calcmode="lin" valueType="num">
                                      <p:cBhvr>
                                        <p:cTn id="46" dur="500" fill="hold"/>
                                        <p:tgtEl>
                                          <p:spTgt spid="29705"/>
                                        </p:tgtEl>
                                        <p:attrNameLst>
                                          <p:attrName>style.rotation</p:attrName>
                                        </p:attrNameLst>
                                      </p:cBhvr>
                                      <p:tavLst>
                                        <p:tav tm="0">
                                          <p:val>
                                            <p:fltVal val="360"/>
                                          </p:val>
                                        </p:tav>
                                        <p:tav tm="100000">
                                          <p:val>
                                            <p:fltVal val="0"/>
                                          </p:val>
                                        </p:tav>
                                      </p:tavLst>
                                    </p:anim>
                                    <p:animEffect transition="in" filter="fade">
                                      <p:cBhvr>
                                        <p:cTn id="47" dur="500"/>
                                        <p:tgtEl>
                                          <p:spTgt spid="29705"/>
                                        </p:tgtEl>
                                      </p:cBhvr>
                                    </p:animEffect>
                                  </p:childTnLst>
                                </p:cTn>
                              </p:par>
                              <p:par>
                                <p:cTn id="48" presetID="1" presetClass="entr" presetSubtype="0" fill="hold" nodeType="withEffect">
                                  <p:stCondLst>
                                    <p:cond delay="0"/>
                                  </p:stCondLst>
                                  <p:childTnLst>
                                    <p:set>
                                      <p:cBhvr>
                                        <p:cTn id="49" dur="1" fill="hold">
                                          <p:stCondLst>
                                            <p:cond delay="0"/>
                                          </p:stCondLst>
                                        </p:cTn>
                                        <p:tgtEl>
                                          <p:spTgt spid="2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4" grpId="0" animBg="1"/>
      <p:bldP spid="29705" grpId="0" animBg="1"/>
      <p:bldP spid="29706" grpId="0" animBg="1"/>
      <p:bldP spid="29707" grpId="0" animBg="1"/>
      <p:bldP spid="297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1609</Words>
  <Application>Microsoft Office PowerPoint</Application>
  <PresentationFormat>On-screen Show (4:3)</PresentationFormat>
  <Paragraphs>144</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Work with a partner to read through and answer these slides as a way to review what we have all read in Holes so far.  </vt:lpstr>
      <vt:lpstr>Part One</vt:lpstr>
      <vt:lpstr>The setting </vt:lpstr>
      <vt:lpstr>Openings</vt:lpstr>
      <vt:lpstr>Stanley Yelnats – true or false?</vt:lpstr>
      <vt:lpstr>Camp Green Lake</vt:lpstr>
      <vt:lpstr>What’s in a name? </vt:lpstr>
      <vt:lpstr>Character profiles </vt:lpstr>
      <vt:lpstr>The sub-plot </vt:lpstr>
      <vt:lpstr>Stanley’s pig-stealing-great-great-grandfather!</vt:lpstr>
      <vt:lpstr>Stanley’s diary</vt:lpstr>
      <vt:lpstr>Comprehension </vt:lpstr>
      <vt:lpstr>Predictions  </vt:lpstr>
      <vt:lpstr>The Warden</vt:lpstr>
      <vt:lpstr>Complete the Warden’s identity badge: </vt:lpstr>
      <vt:lpstr>Teamwork</vt:lpstr>
      <vt:lpstr>Reading and writing</vt:lpstr>
      <vt:lpstr>Zero</vt:lpstr>
      <vt:lpstr>Kissin’ Kate Barlow</vt:lpstr>
      <vt:lpstr>Sam and Kate’s relationship</vt:lpstr>
      <vt:lpstr>Kissin’ Kate Barlow – comprehension</vt:lpstr>
    </vt:vector>
  </TitlesOfParts>
  <Company>Fowler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with a partner to read through and answer these slides as a way to review what we have all read in Holes so far.  </dc:title>
  <dc:creator>mpohl</dc:creator>
  <cp:lastModifiedBy>mpohl</cp:lastModifiedBy>
  <cp:revision>1</cp:revision>
  <dcterms:created xsi:type="dcterms:W3CDTF">2014-11-11T18:58:08Z</dcterms:created>
  <dcterms:modified xsi:type="dcterms:W3CDTF">2014-11-11T19:00:21Z</dcterms:modified>
</cp:coreProperties>
</file>