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Default Extension="bin" ContentType="application/vnd.ms-office.activeX"/>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activeX/activeX2.xml" ContentType="application/vnd.ms-office.activeX+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activeX/activeX1.xml" ContentType="application/vnd.ms-office.activeX+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08" y="-19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_rels/activeX2.xml.rels><?xml version="1.0" encoding="UTF-8" standalone="yes"?>
<Relationships xmlns="http://schemas.openxmlformats.org/package/2006/relationships"><Relationship Id="rId1" Type="http://schemas.microsoft.com/office/2006/relationships/activeXControlBinary" Target="activeX2.bin"/></Relationships>
</file>

<file path=ppt/activeX/activeX1.xml><?xml version="1.0" encoding="utf-8"?>
<ax:ocx xmlns:ax="http://schemas.microsoft.com/office/2006/activeX" xmlns:r="http://schemas.openxmlformats.org/officeDocument/2006/relationships" ax:classid="{D27CDB6E-AE6D-11CF-96B8-444553540000}" ax:persistence="persistStorage" r:id="rId1"/>
</file>

<file path=ppt/activeX/activeX2.xml><?xml version="1.0" encoding="utf-8"?>
<ax:ocx xmlns:ax="http://schemas.microsoft.com/office/2006/activeX" xmlns:r="http://schemas.openxmlformats.org/officeDocument/2006/relationships" ax:classid="{D27CDB6E-AE6D-11CF-96B8-444553540000}" ax:persistence="persistStorage" r:id="rId1"/>
</file>

<file path=ppt/drawings/_rels/vmlDrawing1.vml.rels><?xml version="1.0" encoding="UTF-8" standalone="yes"?>
<Relationships xmlns="http://schemas.openxmlformats.org/package/2006/relationships"><Relationship Id="rId1" Type="http://schemas.openxmlformats.org/officeDocument/2006/relationships/image" Target="../media/image5.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D43822-059D-4172-A7D3-CAC61A2AD6DB}" type="datetimeFigureOut">
              <a:rPr lang="en-US" smtClean="0"/>
              <a:t>11/30/2014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C6F73BC-366E-4785-B6F9-44C493A7699D}"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miter lim="800000"/>
            <a:headEnd/>
            <a:tailEnd/>
          </a:ln>
        </p:spPr>
        <p:txBody>
          <a:bodyPr/>
          <a:lstStyle/>
          <a:p>
            <a:fld id="{7D0453F2-5433-4FF8-8ABE-BD55B4BB0F57}" type="slidenum">
              <a:rPr lang="en-US" altLang="en-US" smtClean="0"/>
              <a:pPr/>
              <a:t>2</a:t>
            </a:fld>
            <a:endParaRPr lang="en-US" altLang="en-US"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p:spPr>
        <p:txBody>
          <a:bodyPr/>
          <a:lstStyle/>
          <a:p>
            <a:pPr eaLnBrk="1" hangingPunct="1"/>
            <a:endParaRPr lang="en-GB"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miter lim="800000"/>
            <a:headEnd/>
            <a:tailEnd/>
          </a:ln>
        </p:spPr>
        <p:txBody>
          <a:bodyPr/>
          <a:lstStyle/>
          <a:p>
            <a:fld id="{F2109807-0907-4F1C-9D70-22B4463119FC}" type="slidenum">
              <a:rPr lang="en-US" altLang="en-US" smtClean="0"/>
              <a:pPr/>
              <a:t>3</a:t>
            </a:fld>
            <a:endParaRPr lang="en-US" altLang="en-US"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p:spPr>
        <p:txBody>
          <a:bodyPr/>
          <a:lstStyle/>
          <a:p>
            <a:pPr eaLnBrk="1" hangingPunct="1"/>
            <a:r>
              <a:rPr lang="en-GB" altLang="en-US" smtClean="0"/>
              <a:t>Part 2 begins on page 127 of the Bloomsbury edition of the novel.</a:t>
            </a:r>
          </a:p>
          <a:p>
            <a:pPr eaLnBrk="1" hangingPunct="1"/>
            <a:r>
              <a:rPr lang="en-GB" altLang="en-US" smtClean="0"/>
              <a:t>The fact that there is a change in the weather is significant because the weather has been consistent up until this point. The bad weather seems to be a warning to the boys at the camp that something important, and possibly bad, is about to happen because it does not only change, but changes ‘for the worse’. These words get their own line in the text which gives them weight. </a:t>
            </a:r>
          </a:p>
          <a:p>
            <a:pPr eaLnBrk="1" hangingPunct="1"/>
            <a:r>
              <a:rPr lang="en-GB" altLang="en-US" smtClean="0"/>
              <a:t>Teachers may wish to discuss the relevance of weather in Shakespeare plays (such as </a:t>
            </a:r>
            <a:r>
              <a:rPr lang="en-GB" altLang="en-US" i="1" smtClean="0"/>
              <a:t>Macbeth</a:t>
            </a:r>
            <a:r>
              <a:rPr lang="en-GB" altLang="en-US" smtClean="0"/>
              <a:t>) or even in the Bible where poor weather is often a communication or punishment from God. </a:t>
            </a:r>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miter lim="800000"/>
            <a:headEnd/>
            <a:tailEnd/>
          </a:ln>
        </p:spPr>
        <p:txBody>
          <a:bodyPr/>
          <a:lstStyle/>
          <a:p>
            <a:fld id="{A9FAA314-231A-4609-88F7-F1018874D067}" type="slidenum">
              <a:rPr lang="en-US" altLang="en-US" smtClean="0"/>
              <a:pPr/>
              <a:t>4</a:t>
            </a:fld>
            <a:endParaRPr lang="en-US" altLang="en-US" smtClean="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p:spPr>
        <p:txBody>
          <a:bodyPr/>
          <a:lstStyle/>
          <a:p>
            <a:pPr eaLnBrk="1" hangingPunct="1"/>
            <a:r>
              <a:rPr lang="en-US" altLang="en-US" smtClean="0"/>
              <a:t>Students will need to have read to the end of Chapter 30 to complete this activity. Worksheet Nine accompanies this slide. Students could be asked to complete Worksheet Nine with as much information as they know about the three characters. This interactive activity could then be completed as a class, with students then volunteering any additional information they have noted about the characters.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miter lim="800000"/>
            <a:headEnd/>
            <a:tailEnd/>
          </a:ln>
        </p:spPr>
        <p:txBody>
          <a:bodyPr/>
          <a:lstStyle/>
          <a:p>
            <a:fld id="{B10C75D9-7659-4BAB-A29B-DA0D3F0D507D}" type="slidenum">
              <a:rPr lang="en-US" altLang="en-US" smtClean="0"/>
              <a:pPr/>
              <a:t>5</a:t>
            </a:fld>
            <a:endParaRPr lang="en-US" altLang="en-US" smtClean="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p:spPr>
        <p:txBody>
          <a:bodyPr/>
          <a:lstStyle/>
          <a:p>
            <a:pPr eaLnBrk="1" hangingPunct="1"/>
            <a:r>
              <a:rPr lang="en-GB" altLang="en-US" smtClean="0"/>
              <a:t>Worksheet Ten accompanies this slide.</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miter lim="800000"/>
            <a:headEnd/>
            <a:tailEnd/>
          </a:ln>
        </p:spPr>
        <p:txBody>
          <a:bodyPr/>
          <a:lstStyle/>
          <a:p>
            <a:fld id="{D2543766-19E7-4948-AF09-590A0D0B052F}" type="slidenum">
              <a:rPr lang="en-US" altLang="en-US" smtClean="0"/>
              <a:pPr/>
              <a:t>6</a:t>
            </a:fld>
            <a:endParaRPr lang="en-US" altLang="en-US" smtClean="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p:spPr>
        <p:txBody>
          <a:bodyPr/>
          <a:lstStyle/>
          <a:p>
            <a:pPr eaLnBrk="1" hangingPunct="1"/>
            <a:r>
              <a:rPr lang="en-GB" altLang="en-US" smtClean="0"/>
              <a:t>Worksheet Eleven accompanies this slide.</a:t>
            </a:r>
          </a:p>
          <a:p>
            <a:pPr eaLnBrk="1" hangingPunct="1"/>
            <a:r>
              <a:rPr lang="en-GB" altLang="en-US" smtClean="0"/>
              <a:t>Students should have read up to and including </a:t>
            </a:r>
            <a:r>
              <a:rPr lang="en-GB" altLang="en-US" b="1" smtClean="0"/>
              <a:t>Chapter 33 </a:t>
            </a:r>
            <a:r>
              <a:rPr lang="en-GB" altLang="en-US" smtClean="0"/>
              <a:t>in order to complete this task. It may be useful to run through conventions of diary writing for less able students.</a:t>
            </a:r>
          </a:p>
          <a:p>
            <a:pPr eaLnBrk="1" hangingPunct="1"/>
            <a:r>
              <a:rPr lang="en-GB" altLang="en-US" smtClean="0"/>
              <a:t>Remind the students that the Warden’s solution is to destroy all Zero’s records and pretend that he never existed.  </a:t>
            </a:r>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miter lim="800000"/>
            <a:headEnd/>
            <a:tailEnd/>
          </a:ln>
        </p:spPr>
        <p:txBody>
          <a:bodyPr/>
          <a:lstStyle/>
          <a:p>
            <a:fld id="{B31F4184-26D3-4A39-99DA-1F10D4F5D388}" type="slidenum">
              <a:rPr lang="en-US" altLang="en-US" smtClean="0"/>
              <a:pPr/>
              <a:t>7</a:t>
            </a:fld>
            <a:endParaRPr lang="en-US" altLang="en-US" smtClean="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p:spPr>
        <p:txBody>
          <a:bodyPr/>
          <a:lstStyle/>
          <a:p>
            <a:pPr eaLnBrk="1" hangingPunct="1"/>
            <a:r>
              <a:rPr lang="en-GB" altLang="en-US" smtClean="0"/>
              <a:t>Students should have read up to and including </a:t>
            </a:r>
            <a:r>
              <a:rPr lang="en-GB" altLang="en-US" b="1" smtClean="0"/>
              <a:t>Chapter 35 </a:t>
            </a:r>
            <a:r>
              <a:rPr lang="en-GB" altLang="en-US" smtClean="0"/>
              <a:t>in order to complete this task.</a:t>
            </a:r>
          </a:p>
          <a:p>
            <a:pPr eaLnBrk="1" hangingPunct="1"/>
            <a:r>
              <a:rPr lang="en-GB" altLang="en-US" smtClean="0"/>
              <a:t>N.B.: Students are being asked to create a label for </a:t>
            </a:r>
            <a:r>
              <a:rPr lang="en-GB" altLang="en-US" i="1" smtClean="0"/>
              <a:t>Sploosh</a:t>
            </a:r>
            <a:r>
              <a:rPr lang="en-GB" altLang="en-US" smtClean="0"/>
              <a:t> which is a peach-based food here, not an odour eater product, as is advertised by the character Clyde Livingstone in Chapter 50.  </a:t>
            </a:r>
          </a:p>
          <a:p>
            <a:pPr eaLnBrk="1" hangingPunct="1"/>
            <a:r>
              <a:rPr lang="en-GB" altLang="en-US" smtClean="0"/>
              <a:t>You may wish to ask students to create their design within the box on Worksheet Twelve. You can then cut these out, paste them around old glass containers and display them.</a:t>
            </a:r>
          </a:p>
          <a:p>
            <a:pPr eaLnBrk="1" hangingPunct="1"/>
            <a:r>
              <a:rPr lang="en-GB" altLang="en-US" smtClean="0"/>
              <a:t>You may also like to show students examples of fruity products’ packaging before discussing persuasive techniques used on packaging.</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a:miter lim="800000"/>
            <a:headEnd/>
            <a:tailEnd/>
          </a:ln>
        </p:spPr>
        <p:txBody>
          <a:bodyPr/>
          <a:lstStyle/>
          <a:p>
            <a:fld id="{675144C2-FF3D-4555-8E96-B8EE16D7D204}" type="slidenum">
              <a:rPr lang="en-US" altLang="en-US" smtClean="0"/>
              <a:pPr/>
              <a:t>8</a:t>
            </a:fld>
            <a:endParaRPr lang="en-US" altLang="en-US" smtClean="0"/>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p:spPr>
        <p:txBody>
          <a:bodyPr/>
          <a:lstStyle/>
          <a:p>
            <a:pPr eaLnBrk="1" hangingPunct="1"/>
            <a:endParaRPr lang="en-GB"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ln>
            <a:miter lim="800000"/>
            <a:headEnd/>
            <a:tailEnd/>
          </a:ln>
        </p:spPr>
        <p:txBody>
          <a:bodyPr/>
          <a:lstStyle/>
          <a:p>
            <a:fld id="{530E06C5-3EF5-4E49-BE0E-E60E07F661E8}" type="slidenum">
              <a:rPr lang="en-US" altLang="en-US" smtClean="0"/>
              <a:pPr/>
              <a:t>9</a:t>
            </a:fld>
            <a:endParaRPr lang="en-US" altLang="en-US" smtClean="0"/>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p:spPr>
        <p:txBody>
          <a:bodyPr/>
          <a:lstStyle/>
          <a:p>
            <a:pPr eaLnBrk="1" hangingPunct="1"/>
            <a:r>
              <a:rPr lang="en-GB" altLang="en-US" smtClean="0"/>
              <a:t>Worksheet Thirteen accompanies this slide.</a:t>
            </a:r>
          </a:p>
          <a:p>
            <a:pPr eaLnBrk="1" hangingPunct="1"/>
            <a:r>
              <a:rPr lang="en-GB" altLang="en-US" smtClean="0"/>
              <a:t>This exercise tests students’ knowledge of the text and their ability to understand the significance of places in the novel.</a:t>
            </a:r>
          </a:p>
          <a:p>
            <a:pPr eaLnBrk="1" hangingPunct="1"/>
            <a:r>
              <a:rPr lang="en-GB" altLang="en-US" smtClean="0"/>
              <a:t>Locations students may mark on their maps include:</a:t>
            </a:r>
          </a:p>
          <a:p>
            <a:pPr eaLnBrk="1" hangingPunct="1">
              <a:buFontTx/>
              <a:buChar char="•"/>
            </a:pPr>
            <a:r>
              <a:rPr lang="en-GB" altLang="en-US" smtClean="0"/>
              <a:t>The big thumb, where Zero and Stanley go for safety</a:t>
            </a:r>
          </a:p>
          <a:p>
            <a:pPr eaLnBrk="1" hangingPunct="1">
              <a:buFontTx/>
              <a:buChar char="•"/>
            </a:pPr>
            <a:r>
              <a:rPr lang="en-GB" altLang="en-US" smtClean="0"/>
              <a:t>X, where the treasure is buried</a:t>
            </a:r>
          </a:p>
          <a:p>
            <a:pPr eaLnBrk="1" hangingPunct="1">
              <a:buFontTx/>
              <a:buChar char="•"/>
            </a:pPr>
            <a:r>
              <a:rPr lang="en-GB" altLang="en-US" smtClean="0"/>
              <a:t>Holes, where the boys have worked</a:t>
            </a:r>
          </a:p>
          <a:p>
            <a:pPr eaLnBrk="1" hangingPunct="1">
              <a:buFontTx/>
              <a:buChar char="•"/>
            </a:pPr>
            <a:r>
              <a:rPr lang="en-GB" altLang="en-US" smtClean="0"/>
              <a:t>The Warden’s hut, where the Warden scratched Mr Sir on the face.</a:t>
            </a:r>
          </a:p>
          <a:p>
            <a:pPr eaLnBrk="1" hangingPunct="1"/>
            <a:r>
              <a:rPr lang="en-GB" altLang="en-US" smtClean="0"/>
              <a:t>Differentiation is by outcome – only the most able students will be able to fully complete the second part of the task. </a:t>
            </a:r>
          </a:p>
          <a:p>
            <a:pPr eaLnBrk="1" hangingPunct="1"/>
            <a:endParaRPr lang="en-US" altLang="en-US" b="1"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4527A14-630E-4884-8612-DA45F100A77B}" type="datetimeFigureOut">
              <a:rPr lang="en-US" smtClean="0"/>
              <a:t>11/30/2014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F4CB5E-CEBC-4BC3-B03D-26620B19D72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527A14-630E-4884-8612-DA45F100A77B}" type="datetimeFigureOut">
              <a:rPr lang="en-US" smtClean="0"/>
              <a:t>11/30/2014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F4CB5E-CEBC-4BC3-B03D-26620B19D72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527A14-630E-4884-8612-DA45F100A77B}" type="datetimeFigureOut">
              <a:rPr lang="en-US" smtClean="0"/>
              <a:t>11/30/2014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F4CB5E-CEBC-4BC3-B03D-26620B19D72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527A14-630E-4884-8612-DA45F100A77B}" type="datetimeFigureOut">
              <a:rPr lang="en-US" smtClean="0"/>
              <a:t>11/30/2014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F4CB5E-CEBC-4BC3-B03D-26620B19D72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527A14-630E-4884-8612-DA45F100A77B}" type="datetimeFigureOut">
              <a:rPr lang="en-US" smtClean="0"/>
              <a:t>11/30/2014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F4CB5E-CEBC-4BC3-B03D-26620B19D72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4527A14-630E-4884-8612-DA45F100A77B}" type="datetimeFigureOut">
              <a:rPr lang="en-US" smtClean="0"/>
              <a:t>11/30/2014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F4CB5E-CEBC-4BC3-B03D-26620B19D72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4527A14-630E-4884-8612-DA45F100A77B}" type="datetimeFigureOut">
              <a:rPr lang="en-US" smtClean="0"/>
              <a:t>11/30/2014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F4CB5E-CEBC-4BC3-B03D-26620B19D72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4527A14-630E-4884-8612-DA45F100A77B}" type="datetimeFigureOut">
              <a:rPr lang="en-US" smtClean="0"/>
              <a:t>11/30/2014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F4CB5E-CEBC-4BC3-B03D-26620B19D72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527A14-630E-4884-8612-DA45F100A77B}" type="datetimeFigureOut">
              <a:rPr lang="en-US" smtClean="0"/>
              <a:t>11/30/2014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F4CB5E-CEBC-4BC3-B03D-26620B19D72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527A14-630E-4884-8612-DA45F100A77B}" type="datetimeFigureOut">
              <a:rPr lang="en-US" smtClean="0"/>
              <a:t>11/30/2014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F4CB5E-CEBC-4BC3-B03D-26620B19D72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527A14-630E-4884-8612-DA45F100A77B}" type="datetimeFigureOut">
              <a:rPr lang="en-US" smtClean="0"/>
              <a:t>11/30/2014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F4CB5E-CEBC-4BC3-B03D-26620B19D72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527A14-630E-4884-8612-DA45F100A77B}" type="datetimeFigureOut">
              <a:rPr lang="en-US" smtClean="0"/>
              <a:t>11/30/2014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F4CB5E-CEBC-4BC3-B03D-26620B19D72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6.xml"/><Relationship Id="rId5" Type="http://schemas.openxmlformats.org/officeDocument/2006/relationships/image" Target="../media/image4.jpe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6.xml"/><Relationship Id="rId7" Type="http://schemas.openxmlformats.org/officeDocument/2006/relationships/image" Target="../media/image2.png"/><Relationship Id="rId2" Type="http://schemas.openxmlformats.org/officeDocument/2006/relationships/control" Target="../activeX/activeX1.xml"/><Relationship Id="rId1" Type="http://schemas.openxmlformats.org/officeDocument/2006/relationships/vmlDrawing" Target="../drawings/vmlDrawing1.v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6.xml"/><Relationship Id="rId5" Type="http://schemas.openxmlformats.org/officeDocument/2006/relationships/image" Target="../media/image2.png"/><Relationship Id="rId4" Type="http://schemas.openxmlformats.org/officeDocument/2006/relationships/image" Target="../media/image8.jpeg"/></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xml"/><Relationship Id="rId1" Type="http://schemas.openxmlformats.org/officeDocument/2006/relationships/slideLayout" Target="../slideLayouts/slideLayout6.xml"/><Relationship Id="rId5" Type="http://schemas.openxmlformats.org/officeDocument/2006/relationships/image" Target="../media/image2.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6.xml"/><Relationship Id="rId1" Type="http://schemas.openxmlformats.org/officeDocument/2006/relationships/slideLayout" Target="../slideLayouts/slideLayout6.xml"/><Relationship Id="rId6" Type="http://schemas.openxmlformats.org/officeDocument/2006/relationships/image" Target="../media/image2.png"/><Relationship Id="rId5" Type="http://schemas.openxmlformats.org/officeDocument/2006/relationships/image" Target="../media/image7.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control" Target="../activeX/activeX2.xml"/><Relationship Id="rId1" Type="http://schemas.openxmlformats.org/officeDocument/2006/relationships/vmlDrawing" Target="../drawings/vmlDrawing2.vml"/><Relationship Id="rId6" Type="http://schemas.openxmlformats.org/officeDocument/2006/relationships/image" Target="../media/image2.png"/><Relationship Id="rId5" Type="http://schemas.openxmlformats.org/officeDocument/2006/relationships/image" Target="../media/image6.png"/><Relationship Id="rId4"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6.xml"/><Relationship Id="rId6" Type="http://schemas.openxmlformats.org/officeDocument/2006/relationships/image" Target="../media/image2.png"/><Relationship Id="rId5" Type="http://schemas.openxmlformats.org/officeDocument/2006/relationships/image" Target="../media/image7.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1"/>
            <a:ext cx="7772400" cy="2914650"/>
          </a:xfrm>
        </p:spPr>
        <p:txBody>
          <a:bodyPr>
            <a:noAutofit/>
          </a:bodyPr>
          <a:lstStyle/>
          <a:p>
            <a:r>
              <a:rPr lang="en-US" sz="6000" dirty="0" smtClean="0"/>
              <a:t>Work through the slides to review what we have read of Part 2 so far. </a:t>
            </a:r>
            <a:endParaRPr lang="en-US" sz="6000" dirty="0"/>
          </a:p>
        </p:txBody>
      </p:sp>
      <p:sp>
        <p:nvSpPr>
          <p:cNvPr id="3" name="Subtitle 2"/>
          <p:cNvSpPr>
            <a:spLocks noGrp="1"/>
          </p:cNvSpPr>
          <p:nvPr>
            <p:ph type="subTitle" idx="1"/>
          </p:nvPr>
        </p:nvSpPr>
        <p:spPr>
          <a:xfrm>
            <a:off x="1447800" y="4419600"/>
            <a:ext cx="6400800" cy="1752600"/>
          </a:xfrm>
        </p:spPr>
        <p:txBody>
          <a:bodyPr/>
          <a:lstStyle/>
          <a:p>
            <a:r>
              <a:rPr lang="en-US" dirty="0" smtClean="0"/>
              <a:t>Some of the questions require answers to be written out on your worksheet. Follow along as you go.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12"/>
          <p:cNvSpPr>
            <a:spLocks noGrp="1" noChangeArrowheads="1"/>
          </p:cNvSpPr>
          <p:nvPr>
            <p:ph type="title" idx="4294967295"/>
          </p:nvPr>
        </p:nvSpPr>
        <p:spPr/>
        <p:txBody>
          <a:bodyPr/>
          <a:lstStyle/>
          <a:p>
            <a:pPr eaLnBrk="1" hangingPunct="1"/>
            <a:r>
              <a:rPr lang="en-GB" altLang="en-US" smtClean="0"/>
              <a:t>Part Two</a:t>
            </a:r>
          </a:p>
        </p:txBody>
      </p:sp>
      <p:pic>
        <p:nvPicPr>
          <p:cNvPr id="26627" name="Picture 8" descr="boys_digging"/>
          <p:cNvPicPr>
            <a:picLocks noChangeAspect="1" noChangeArrowheads="1"/>
          </p:cNvPicPr>
          <p:nvPr/>
        </p:nvPicPr>
        <p:blipFill>
          <a:blip r:embed="rId3" cstate="print"/>
          <a:srcRect/>
          <a:stretch>
            <a:fillRect/>
          </a:stretch>
        </p:blipFill>
        <p:spPr bwMode="auto">
          <a:xfrm>
            <a:off x="792163" y="981075"/>
            <a:ext cx="7561262" cy="5497513"/>
          </a:xfrm>
          <a:prstGeom prst="rect">
            <a:avLst/>
          </a:prstGeom>
          <a:noFill/>
          <a:ln w="9525">
            <a:noFill/>
            <a:miter lim="800000"/>
            <a:headEnd/>
            <a:tailEnd/>
          </a:ln>
        </p:spPr>
      </p:pic>
      <p:sp>
        <p:nvSpPr>
          <p:cNvPr id="26628" name="Text Box 9"/>
          <p:cNvSpPr txBox="1">
            <a:spLocks noChangeArrowheads="1"/>
          </p:cNvSpPr>
          <p:nvPr/>
        </p:nvSpPr>
        <p:spPr bwMode="auto">
          <a:xfrm>
            <a:off x="6092825" y="5051425"/>
            <a:ext cx="2079625" cy="519113"/>
          </a:xfrm>
          <a:prstGeom prst="rect">
            <a:avLst/>
          </a:prstGeom>
          <a:solidFill>
            <a:schemeClr val="bg1">
              <a:alpha val="70195"/>
            </a:schemeClr>
          </a:solidFill>
          <a:ln w="9525">
            <a:noFill/>
            <a:miter lim="800000"/>
            <a:headEnd/>
            <a:tailEnd/>
          </a:ln>
        </p:spPr>
        <p:txBody>
          <a:bodyPr wrap="none">
            <a:spAutoFit/>
          </a:bodyPr>
          <a:lstStyle/>
          <a:p>
            <a:r>
              <a:rPr lang="en-GB" altLang="en-US" sz="2800" b="1"/>
              <a:t>PART TWO</a:t>
            </a:r>
          </a:p>
        </p:txBody>
      </p:sp>
      <p:sp>
        <p:nvSpPr>
          <p:cNvPr id="26629" name="Text Box 10"/>
          <p:cNvSpPr txBox="1">
            <a:spLocks noChangeArrowheads="1"/>
          </p:cNvSpPr>
          <p:nvPr/>
        </p:nvSpPr>
        <p:spPr bwMode="auto">
          <a:xfrm>
            <a:off x="5164138" y="5789613"/>
            <a:ext cx="3008312" cy="519112"/>
          </a:xfrm>
          <a:prstGeom prst="rect">
            <a:avLst/>
          </a:prstGeom>
          <a:solidFill>
            <a:schemeClr val="bg1">
              <a:alpha val="70195"/>
            </a:schemeClr>
          </a:solidFill>
          <a:ln w="9525">
            <a:noFill/>
            <a:miter lim="800000"/>
            <a:headEnd/>
            <a:tailEnd/>
          </a:ln>
        </p:spPr>
        <p:txBody>
          <a:bodyPr wrap="none">
            <a:spAutoFit/>
          </a:bodyPr>
          <a:lstStyle/>
          <a:p>
            <a:r>
              <a:rPr lang="en-GB" altLang="en-US" sz="2800" b="1"/>
              <a:t>THE LAST HOLE</a:t>
            </a:r>
          </a:p>
        </p:txBody>
      </p:sp>
      <p:pic>
        <p:nvPicPr>
          <p:cNvPr id="94219" name="Picture 11" descr="next_btn_colour">
            <a:hlinkClick r:id="" action="ppaction://hlinkshowjump?jump=nextslide"/>
          </p:cNvPr>
          <p:cNvPicPr>
            <a:picLocks noChangeAspect="1" noChangeArrowheads="1"/>
          </p:cNvPicPr>
          <p:nvPr/>
        </p:nvPicPr>
        <p:blipFill>
          <a:blip r:embed="rId4" cstate="print"/>
          <a:srcRect/>
          <a:stretch>
            <a:fillRect/>
          </a:stretch>
        </p:blipFill>
        <p:spPr bwMode="auto">
          <a:xfrm>
            <a:off x="8448675" y="6096000"/>
            <a:ext cx="628650" cy="5715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942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5"/>
          <p:cNvSpPr txBox="1">
            <a:spLocks noChangeArrowheads="1"/>
          </p:cNvSpPr>
          <p:nvPr/>
        </p:nvSpPr>
        <p:spPr bwMode="auto">
          <a:xfrm>
            <a:off x="358775" y="1027113"/>
            <a:ext cx="8605838" cy="457200"/>
          </a:xfrm>
          <a:prstGeom prst="rect">
            <a:avLst/>
          </a:prstGeom>
          <a:noFill/>
          <a:ln w="9525">
            <a:noFill/>
            <a:miter lim="800000"/>
            <a:headEnd/>
            <a:tailEnd/>
          </a:ln>
        </p:spPr>
        <p:txBody>
          <a:bodyPr>
            <a:spAutoFit/>
          </a:bodyPr>
          <a:lstStyle/>
          <a:p>
            <a:r>
              <a:rPr lang="en-GB" altLang="en-US">
                <a:solidFill>
                  <a:schemeClr val="folHlink"/>
                </a:solidFill>
              </a:rPr>
              <a:t>Read the first page of</a:t>
            </a:r>
            <a:r>
              <a:rPr lang="en-GB" altLang="en-US" b="1">
                <a:solidFill>
                  <a:srgbClr val="FF6600"/>
                </a:solidFill>
              </a:rPr>
              <a:t> Part 2</a:t>
            </a:r>
            <a:r>
              <a:rPr lang="en-GB" altLang="en-US"/>
              <a:t> until ‘a barren wasteland’.</a:t>
            </a:r>
            <a:endParaRPr lang="en-US" altLang="en-US"/>
          </a:p>
        </p:txBody>
      </p:sp>
      <p:sp>
        <p:nvSpPr>
          <p:cNvPr id="21512" name="Text Box 8"/>
          <p:cNvSpPr txBox="1">
            <a:spLocks noChangeArrowheads="1"/>
          </p:cNvSpPr>
          <p:nvPr/>
        </p:nvSpPr>
        <p:spPr bwMode="auto">
          <a:xfrm>
            <a:off x="358775" y="1773238"/>
            <a:ext cx="8497888" cy="1735137"/>
          </a:xfrm>
          <a:prstGeom prst="rect">
            <a:avLst/>
          </a:prstGeom>
          <a:noFill/>
          <a:ln w="9525">
            <a:noFill/>
            <a:miter lim="800000"/>
            <a:headEnd/>
            <a:tailEnd/>
          </a:ln>
        </p:spPr>
        <p:txBody>
          <a:bodyPr>
            <a:spAutoFit/>
          </a:bodyPr>
          <a:lstStyle/>
          <a:p>
            <a:pPr marL="342900" indent="-342900">
              <a:spcAft>
                <a:spcPct val="50000"/>
              </a:spcAft>
              <a:buFontTx/>
              <a:buAutoNum type="arabicPeriod"/>
            </a:pPr>
            <a:r>
              <a:rPr lang="en-GB" altLang="en-US" b="1">
                <a:solidFill>
                  <a:srgbClr val="FF6600"/>
                </a:solidFill>
              </a:rPr>
              <a:t>What atmosphere is created by Sachar at the start of Part 2? </a:t>
            </a:r>
          </a:p>
          <a:p>
            <a:pPr marL="342900" indent="-342900">
              <a:spcAft>
                <a:spcPct val="50000"/>
              </a:spcAft>
              <a:buFontTx/>
              <a:buAutoNum type="arabicPeriod"/>
            </a:pPr>
            <a:r>
              <a:rPr lang="en-GB" altLang="en-US" b="1">
                <a:solidFill>
                  <a:srgbClr val="FF6600"/>
                </a:solidFill>
              </a:rPr>
              <a:t>How can you tell that something important is about to happen? What do you think it is? </a:t>
            </a:r>
            <a:endParaRPr lang="en-US" altLang="en-US" b="1">
              <a:solidFill>
                <a:srgbClr val="FF6600"/>
              </a:solidFill>
            </a:endParaRPr>
          </a:p>
        </p:txBody>
      </p:sp>
      <p:pic>
        <p:nvPicPr>
          <p:cNvPr id="27652" name="Picture 13" descr="notes"/>
          <p:cNvPicPr>
            <a:picLocks noChangeAspect="1" noChangeArrowheads="1"/>
          </p:cNvPicPr>
          <p:nvPr/>
        </p:nvPicPr>
        <p:blipFill>
          <a:blip r:embed="rId3" cstate="print"/>
          <a:srcRect/>
          <a:stretch>
            <a:fillRect/>
          </a:stretch>
        </p:blipFill>
        <p:spPr bwMode="auto">
          <a:xfrm>
            <a:off x="7308850" y="79375"/>
            <a:ext cx="619125" cy="541338"/>
          </a:xfrm>
          <a:prstGeom prst="rect">
            <a:avLst/>
          </a:prstGeom>
          <a:noFill/>
          <a:ln w="9525">
            <a:noFill/>
            <a:miter lim="800000"/>
            <a:headEnd/>
            <a:tailEnd/>
          </a:ln>
        </p:spPr>
      </p:pic>
      <p:sp>
        <p:nvSpPr>
          <p:cNvPr id="27653" name="Rectangle 16"/>
          <p:cNvSpPr>
            <a:spLocks noGrp="1" noChangeArrowheads="1"/>
          </p:cNvSpPr>
          <p:nvPr>
            <p:ph type="title"/>
          </p:nvPr>
        </p:nvSpPr>
        <p:spPr>
          <a:noFill/>
        </p:spPr>
        <p:txBody>
          <a:bodyPr/>
          <a:lstStyle/>
          <a:p>
            <a:pPr eaLnBrk="1" hangingPunct="1"/>
            <a:r>
              <a:rPr lang="en-GB" altLang="en-US" smtClean="0"/>
              <a:t>Atmosphere</a:t>
            </a:r>
          </a:p>
        </p:txBody>
      </p:sp>
      <p:pic>
        <p:nvPicPr>
          <p:cNvPr id="21521" name="Picture 17" descr="next_btn_colour">
            <a:hlinkClick r:id="" action="ppaction://hlinkshowjump?jump=nextslide"/>
          </p:cNvPr>
          <p:cNvPicPr>
            <a:picLocks noChangeAspect="1" noChangeArrowheads="1"/>
          </p:cNvPicPr>
          <p:nvPr/>
        </p:nvPicPr>
        <p:blipFill>
          <a:blip r:embed="rId4" cstate="print"/>
          <a:srcRect/>
          <a:stretch>
            <a:fillRect/>
          </a:stretch>
        </p:blipFill>
        <p:spPr bwMode="auto">
          <a:xfrm>
            <a:off x="8448675" y="6096000"/>
            <a:ext cx="628650" cy="571500"/>
          </a:xfrm>
          <a:prstGeom prst="rect">
            <a:avLst/>
          </a:prstGeom>
          <a:noFill/>
          <a:ln w="9525">
            <a:noFill/>
            <a:miter lim="800000"/>
            <a:headEnd/>
            <a:tailEnd/>
          </a:ln>
        </p:spPr>
      </p:pic>
      <p:pic>
        <p:nvPicPr>
          <p:cNvPr id="27655" name="Picture 18" descr="desert_no_buildings"/>
          <p:cNvPicPr>
            <a:picLocks noChangeAspect="1" noChangeArrowheads="1"/>
          </p:cNvPicPr>
          <p:nvPr/>
        </p:nvPicPr>
        <p:blipFill>
          <a:blip r:embed="rId5" cstate="print"/>
          <a:srcRect/>
          <a:stretch>
            <a:fillRect/>
          </a:stretch>
        </p:blipFill>
        <p:spPr bwMode="auto">
          <a:xfrm>
            <a:off x="2735263" y="3860800"/>
            <a:ext cx="3671887" cy="26701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1512">
                                            <p:txEl>
                                              <p:pRg st="0" end="0"/>
                                            </p:txEl>
                                          </p:spTgt>
                                        </p:tgtEl>
                                        <p:attrNameLst>
                                          <p:attrName>style.visibility</p:attrName>
                                        </p:attrNameLst>
                                      </p:cBhvr>
                                      <p:to>
                                        <p:strVal val="visible"/>
                                      </p:to>
                                    </p:set>
                                    <p:animEffect transition="in" filter="dissolve">
                                      <p:cBhvr>
                                        <p:cTn id="7" dur="500"/>
                                        <p:tgtEl>
                                          <p:spTgt spid="2151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1512">
                                            <p:txEl>
                                              <p:pRg st="1" end="1"/>
                                            </p:txEl>
                                          </p:spTgt>
                                        </p:tgtEl>
                                        <p:attrNameLst>
                                          <p:attrName>style.visibility</p:attrName>
                                        </p:attrNameLst>
                                      </p:cBhvr>
                                      <p:to>
                                        <p:strVal val="visible"/>
                                      </p:to>
                                    </p:set>
                                    <p:animEffect transition="in" filter="dissolve">
                                      <p:cBhvr>
                                        <p:cTn id="12" dur="500"/>
                                        <p:tgtEl>
                                          <p:spTgt spid="21512">
                                            <p:txEl>
                                              <p:pRg st="1" end="1"/>
                                            </p:txEl>
                                          </p:spTgt>
                                        </p:tgtEl>
                                      </p:cBhvr>
                                    </p:animEffect>
                                  </p:childTnLst>
                                </p:cTn>
                              </p:par>
                              <p:par>
                                <p:cTn id="13" presetID="1" presetClass="entr" presetSubtype="0" fill="hold" nodeType="withEffect">
                                  <p:stCondLst>
                                    <p:cond delay="0"/>
                                  </p:stCondLst>
                                  <p:childTnLst>
                                    <p:set>
                                      <p:cBhvr>
                                        <p:cTn id="14" dur="1" fill="hold">
                                          <p:stCondLst>
                                            <p:cond delay="0"/>
                                          </p:stCondLst>
                                        </p:cTn>
                                        <p:tgtEl>
                                          <p:spTgt spid="215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1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9" name="Picture 33" descr="flash"/>
          <p:cNvPicPr>
            <a:picLocks noChangeAspect="1" noChangeArrowheads="1"/>
          </p:cNvPicPr>
          <p:nvPr/>
        </p:nvPicPr>
        <p:blipFill>
          <a:blip r:embed="rId5" cstate="print"/>
          <a:srcRect/>
          <a:stretch>
            <a:fillRect/>
          </a:stretch>
        </p:blipFill>
        <p:spPr bwMode="auto">
          <a:xfrm>
            <a:off x="6877050" y="44450"/>
            <a:ext cx="501650" cy="549275"/>
          </a:xfrm>
          <a:prstGeom prst="rect">
            <a:avLst/>
          </a:prstGeom>
          <a:noFill/>
          <a:ln w="9525">
            <a:noFill/>
            <a:miter lim="800000"/>
            <a:headEnd/>
            <a:tailEnd/>
          </a:ln>
        </p:spPr>
      </p:pic>
      <p:pic>
        <p:nvPicPr>
          <p:cNvPr id="9220" name="Picture 34" descr="pencil"/>
          <p:cNvPicPr>
            <a:picLocks noChangeAspect="1" noChangeArrowheads="1"/>
          </p:cNvPicPr>
          <p:nvPr/>
        </p:nvPicPr>
        <p:blipFill>
          <a:blip r:embed="rId6" cstate="print"/>
          <a:srcRect/>
          <a:stretch>
            <a:fillRect/>
          </a:stretch>
        </p:blipFill>
        <p:spPr bwMode="auto">
          <a:xfrm>
            <a:off x="7389813" y="0"/>
            <a:ext cx="612775" cy="620713"/>
          </a:xfrm>
          <a:prstGeom prst="rect">
            <a:avLst/>
          </a:prstGeom>
          <a:noFill/>
          <a:ln w="9525">
            <a:noFill/>
            <a:miter lim="800000"/>
            <a:headEnd/>
            <a:tailEnd/>
          </a:ln>
        </p:spPr>
      </p:pic>
      <p:sp>
        <p:nvSpPr>
          <p:cNvPr id="9221" name="Rectangle 36"/>
          <p:cNvSpPr>
            <a:spLocks noGrp="1" noChangeArrowheads="1"/>
          </p:cNvSpPr>
          <p:nvPr>
            <p:ph type="title"/>
          </p:nvPr>
        </p:nvSpPr>
        <p:spPr>
          <a:noFill/>
        </p:spPr>
        <p:txBody>
          <a:bodyPr/>
          <a:lstStyle/>
          <a:p>
            <a:pPr eaLnBrk="1" hangingPunct="1"/>
            <a:r>
              <a:rPr lang="en-GB" altLang="en-US" smtClean="0"/>
              <a:t>Zero, Zigzag and X-Ray</a:t>
            </a:r>
          </a:p>
        </p:txBody>
      </p:sp>
      <p:pic>
        <p:nvPicPr>
          <p:cNvPr id="24614" name="Picture 38" descr="next_btn_colour">
            <a:hlinkClick r:id="" action="ppaction://hlinkshowjump?jump=nextslide"/>
          </p:cNvPr>
          <p:cNvPicPr>
            <a:picLocks noChangeAspect="1" noChangeArrowheads="1"/>
          </p:cNvPicPr>
          <p:nvPr/>
        </p:nvPicPr>
        <p:blipFill>
          <a:blip r:embed="rId7" cstate="print"/>
          <a:srcRect/>
          <a:stretch>
            <a:fillRect/>
          </a:stretch>
        </p:blipFill>
        <p:spPr bwMode="auto">
          <a:xfrm>
            <a:off x="8448675" y="6096000"/>
            <a:ext cx="628650" cy="571500"/>
          </a:xfrm>
          <a:prstGeom prst="rect">
            <a:avLst/>
          </a:prstGeom>
          <a:noFill/>
          <a:ln w="9525">
            <a:noFill/>
            <a:miter lim="800000"/>
            <a:headEnd/>
            <a:tailEnd/>
          </a:ln>
        </p:spPr>
      </p:pic>
    </p:spTree>
    <p:controls>
      <p:control spid="1026" name="ShockwaveFlash1" r:id="rId2" imgW="8445385" imgH="5270850"/>
    </p:controls>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246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6" name="Text Box 4"/>
          <p:cNvSpPr txBox="1">
            <a:spLocks noChangeArrowheads="1"/>
          </p:cNvSpPr>
          <p:nvPr/>
        </p:nvSpPr>
        <p:spPr bwMode="auto">
          <a:xfrm>
            <a:off x="358775" y="1484313"/>
            <a:ext cx="8280400" cy="2446824"/>
          </a:xfrm>
          <a:prstGeom prst="rect">
            <a:avLst/>
          </a:prstGeom>
          <a:noFill/>
          <a:ln w="9525">
            <a:noFill/>
            <a:miter lim="800000"/>
            <a:headEnd/>
            <a:tailEnd/>
          </a:ln>
        </p:spPr>
        <p:txBody>
          <a:bodyPr>
            <a:spAutoFit/>
          </a:bodyPr>
          <a:lstStyle/>
          <a:p>
            <a:pPr marL="342900" indent="-342900">
              <a:spcAft>
                <a:spcPct val="50000"/>
              </a:spcAft>
              <a:buFontTx/>
              <a:buAutoNum type="arabicPeriod"/>
            </a:pPr>
            <a:r>
              <a:rPr lang="en-GB" altLang="en-US" dirty="0"/>
              <a:t>How does the argument start between Stanley and Zigzag? </a:t>
            </a:r>
          </a:p>
          <a:p>
            <a:pPr marL="342900" indent="-342900">
              <a:spcAft>
                <a:spcPct val="50000"/>
              </a:spcAft>
              <a:buFontTx/>
              <a:buAutoNum type="arabicPeriod"/>
            </a:pPr>
            <a:r>
              <a:rPr lang="en-GB" altLang="en-US" dirty="0"/>
              <a:t>Why does Mr </a:t>
            </a:r>
            <a:r>
              <a:rPr lang="en-GB" altLang="en-US" dirty="0" err="1"/>
              <a:t>Pendanski</a:t>
            </a:r>
            <a:r>
              <a:rPr lang="en-GB" altLang="en-US" dirty="0"/>
              <a:t> encourage the fight? </a:t>
            </a:r>
          </a:p>
          <a:p>
            <a:pPr marL="342900" indent="-342900">
              <a:spcAft>
                <a:spcPct val="50000"/>
              </a:spcAft>
              <a:buFontTx/>
              <a:buAutoNum type="arabicPeriod"/>
            </a:pPr>
            <a:r>
              <a:rPr lang="en-GB" altLang="en-US" dirty="0"/>
              <a:t>How can you tell that Zero and Stanley have developed a bond? </a:t>
            </a:r>
          </a:p>
          <a:p>
            <a:pPr marL="342900" indent="-342900">
              <a:spcAft>
                <a:spcPct val="50000"/>
              </a:spcAft>
              <a:buFontTx/>
              <a:buAutoNum type="arabicPeriod"/>
            </a:pPr>
            <a:r>
              <a:rPr lang="en-GB" altLang="en-US" dirty="0"/>
              <a:t>How does the Warden try to humiliate </a:t>
            </a:r>
            <a:r>
              <a:rPr lang="en-GB" altLang="en-US" dirty="0" smtClean="0"/>
              <a:t>Zero</a:t>
            </a:r>
            <a:r>
              <a:rPr lang="en-GB" altLang="en-US" dirty="0"/>
              <a:t>? </a:t>
            </a:r>
          </a:p>
          <a:p>
            <a:pPr marL="342900" indent="-342900">
              <a:spcAft>
                <a:spcPct val="50000"/>
              </a:spcAft>
              <a:buFontTx/>
              <a:buAutoNum type="arabicPeriod"/>
            </a:pPr>
            <a:r>
              <a:rPr lang="en-GB" altLang="en-US" dirty="0"/>
              <a:t>Why do you think Zero runs away? </a:t>
            </a:r>
          </a:p>
          <a:p>
            <a:pPr marL="342900" indent="-342900">
              <a:spcAft>
                <a:spcPct val="50000"/>
              </a:spcAft>
              <a:buFontTx/>
              <a:buAutoNum type="arabicPeriod"/>
            </a:pPr>
            <a:r>
              <a:rPr lang="en-GB" altLang="en-US" dirty="0"/>
              <a:t>Why do none of the adults try to </a:t>
            </a:r>
            <a:r>
              <a:rPr lang="en-GB" altLang="en-US" dirty="0" smtClean="0"/>
              <a:t>stop </a:t>
            </a:r>
            <a:r>
              <a:rPr lang="en-GB" altLang="en-US" dirty="0"/>
              <a:t>Zero from escaping?</a:t>
            </a:r>
            <a:endParaRPr lang="en-US" altLang="en-US" dirty="0"/>
          </a:p>
        </p:txBody>
      </p:sp>
      <p:sp>
        <p:nvSpPr>
          <p:cNvPr id="28675" name="Text Box 6"/>
          <p:cNvSpPr txBox="1">
            <a:spLocks noChangeArrowheads="1"/>
          </p:cNvSpPr>
          <p:nvPr/>
        </p:nvSpPr>
        <p:spPr bwMode="auto">
          <a:xfrm>
            <a:off x="358775" y="908050"/>
            <a:ext cx="8424863" cy="457200"/>
          </a:xfrm>
          <a:prstGeom prst="rect">
            <a:avLst/>
          </a:prstGeom>
          <a:noFill/>
          <a:ln w="9525">
            <a:noFill/>
            <a:miter lim="800000"/>
            <a:headEnd/>
            <a:tailEnd/>
          </a:ln>
        </p:spPr>
        <p:txBody>
          <a:bodyPr>
            <a:spAutoFit/>
          </a:bodyPr>
          <a:lstStyle/>
          <a:p>
            <a:r>
              <a:rPr lang="en-GB" altLang="en-US"/>
              <a:t>In </a:t>
            </a:r>
            <a:r>
              <a:rPr lang="en-GB" altLang="en-US" b="1">
                <a:solidFill>
                  <a:srgbClr val="FF6600"/>
                </a:solidFill>
              </a:rPr>
              <a:t>Chapter 30</a:t>
            </a:r>
            <a:r>
              <a:rPr lang="en-GB" altLang="en-US"/>
              <a:t>, Stanley and Zigzag fight. </a:t>
            </a:r>
            <a:endParaRPr lang="en-US" altLang="en-US"/>
          </a:p>
        </p:txBody>
      </p:sp>
      <p:pic>
        <p:nvPicPr>
          <p:cNvPr id="28676" name="Picture 10" descr="pencil"/>
          <p:cNvPicPr>
            <a:picLocks noChangeAspect="1" noChangeArrowheads="1"/>
          </p:cNvPicPr>
          <p:nvPr/>
        </p:nvPicPr>
        <p:blipFill>
          <a:blip r:embed="rId3" cstate="print"/>
          <a:srcRect/>
          <a:stretch>
            <a:fillRect/>
          </a:stretch>
        </p:blipFill>
        <p:spPr bwMode="auto">
          <a:xfrm>
            <a:off x="7380288" y="0"/>
            <a:ext cx="612775" cy="620713"/>
          </a:xfrm>
          <a:prstGeom prst="rect">
            <a:avLst/>
          </a:prstGeom>
          <a:noFill/>
          <a:ln w="9525">
            <a:noFill/>
            <a:miter lim="800000"/>
            <a:headEnd/>
            <a:tailEnd/>
          </a:ln>
        </p:spPr>
      </p:pic>
      <p:sp>
        <p:nvSpPr>
          <p:cNvPr id="28677" name="Rectangle 12"/>
          <p:cNvSpPr>
            <a:spLocks noGrp="1" noChangeArrowheads="1"/>
          </p:cNvSpPr>
          <p:nvPr>
            <p:ph type="title"/>
          </p:nvPr>
        </p:nvSpPr>
        <p:spPr>
          <a:noFill/>
        </p:spPr>
        <p:txBody>
          <a:bodyPr/>
          <a:lstStyle/>
          <a:p>
            <a:pPr eaLnBrk="1" hangingPunct="1"/>
            <a:r>
              <a:rPr lang="en-GB" altLang="en-US" smtClean="0"/>
              <a:t>Conflict – comprehension</a:t>
            </a:r>
          </a:p>
        </p:txBody>
      </p:sp>
      <p:pic>
        <p:nvPicPr>
          <p:cNvPr id="28678" name="Picture 14" descr="zero_jpg"/>
          <p:cNvPicPr>
            <a:picLocks noChangeAspect="1" noChangeArrowheads="1"/>
          </p:cNvPicPr>
          <p:nvPr/>
        </p:nvPicPr>
        <p:blipFill>
          <a:blip r:embed="rId4" cstate="print"/>
          <a:srcRect l="22514" t="10292" r="22516" b="12209"/>
          <a:stretch>
            <a:fillRect/>
          </a:stretch>
        </p:blipFill>
        <p:spPr bwMode="auto">
          <a:xfrm>
            <a:off x="6216650" y="3644900"/>
            <a:ext cx="2387600" cy="2447925"/>
          </a:xfrm>
          <a:prstGeom prst="rect">
            <a:avLst/>
          </a:prstGeom>
          <a:noFill/>
          <a:ln w="9525">
            <a:noFill/>
            <a:miter lim="800000"/>
            <a:headEnd/>
            <a:tailEnd/>
          </a:ln>
        </p:spPr>
      </p:pic>
      <p:pic>
        <p:nvPicPr>
          <p:cNvPr id="59407" name="Picture 15" descr="next_btn_colour">
            <a:hlinkClick r:id="" action="ppaction://hlinkshowjump?jump=nextslide"/>
          </p:cNvPr>
          <p:cNvPicPr>
            <a:picLocks noChangeAspect="1" noChangeArrowheads="1"/>
          </p:cNvPicPr>
          <p:nvPr/>
        </p:nvPicPr>
        <p:blipFill>
          <a:blip r:embed="rId5" cstate="print"/>
          <a:srcRect/>
          <a:stretch>
            <a:fillRect/>
          </a:stretch>
        </p:blipFill>
        <p:spPr bwMode="auto">
          <a:xfrm>
            <a:off x="8448675" y="6096000"/>
            <a:ext cx="628650" cy="5715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9396">
                                            <p:txEl>
                                              <p:pRg st="0" end="0"/>
                                            </p:txEl>
                                          </p:spTgt>
                                        </p:tgtEl>
                                        <p:attrNameLst>
                                          <p:attrName>style.visibility</p:attrName>
                                        </p:attrNameLst>
                                      </p:cBhvr>
                                      <p:to>
                                        <p:strVal val="visible"/>
                                      </p:to>
                                    </p:set>
                                    <p:animEffect transition="in" filter="dissolve">
                                      <p:cBhvr>
                                        <p:cTn id="7" dur="500"/>
                                        <p:tgtEl>
                                          <p:spTgt spid="5939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9396">
                                            <p:txEl>
                                              <p:pRg st="1" end="1"/>
                                            </p:txEl>
                                          </p:spTgt>
                                        </p:tgtEl>
                                        <p:attrNameLst>
                                          <p:attrName>style.visibility</p:attrName>
                                        </p:attrNameLst>
                                      </p:cBhvr>
                                      <p:to>
                                        <p:strVal val="visible"/>
                                      </p:to>
                                    </p:set>
                                    <p:animEffect transition="in" filter="dissolve">
                                      <p:cBhvr>
                                        <p:cTn id="12" dur="500"/>
                                        <p:tgtEl>
                                          <p:spTgt spid="59396">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9396">
                                            <p:txEl>
                                              <p:pRg st="2" end="2"/>
                                            </p:txEl>
                                          </p:spTgt>
                                        </p:tgtEl>
                                        <p:attrNameLst>
                                          <p:attrName>style.visibility</p:attrName>
                                        </p:attrNameLst>
                                      </p:cBhvr>
                                      <p:to>
                                        <p:strVal val="visible"/>
                                      </p:to>
                                    </p:set>
                                    <p:animEffect transition="in" filter="dissolve">
                                      <p:cBhvr>
                                        <p:cTn id="17" dur="500"/>
                                        <p:tgtEl>
                                          <p:spTgt spid="59396">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9396">
                                            <p:txEl>
                                              <p:pRg st="3" end="3"/>
                                            </p:txEl>
                                          </p:spTgt>
                                        </p:tgtEl>
                                        <p:attrNameLst>
                                          <p:attrName>style.visibility</p:attrName>
                                        </p:attrNameLst>
                                      </p:cBhvr>
                                      <p:to>
                                        <p:strVal val="visible"/>
                                      </p:to>
                                    </p:set>
                                    <p:animEffect transition="in" filter="dissolve">
                                      <p:cBhvr>
                                        <p:cTn id="22" dur="500"/>
                                        <p:tgtEl>
                                          <p:spTgt spid="59396">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59396">
                                            <p:txEl>
                                              <p:pRg st="4" end="4"/>
                                            </p:txEl>
                                          </p:spTgt>
                                        </p:tgtEl>
                                        <p:attrNameLst>
                                          <p:attrName>style.visibility</p:attrName>
                                        </p:attrNameLst>
                                      </p:cBhvr>
                                      <p:to>
                                        <p:strVal val="visible"/>
                                      </p:to>
                                    </p:set>
                                    <p:animEffect transition="in" filter="dissolve">
                                      <p:cBhvr>
                                        <p:cTn id="27" dur="500"/>
                                        <p:tgtEl>
                                          <p:spTgt spid="59396">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59396">
                                            <p:txEl>
                                              <p:pRg st="5" end="5"/>
                                            </p:txEl>
                                          </p:spTgt>
                                        </p:tgtEl>
                                        <p:attrNameLst>
                                          <p:attrName>style.visibility</p:attrName>
                                        </p:attrNameLst>
                                      </p:cBhvr>
                                      <p:to>
                                        <p:strVal val="visible"/>
                                      </p:to>
                                    </p:set>
                                    <p:animEffect transition="in" filter="dissolve">
                                      <p:cBhvr>
                                        <p:cTn id="32" dur="500"/>
                                        <p:tgtEl>
                                          <p:spTgt spid="59396">
                                            <p:txEl>
                                              <p:pRg st="5" end="5"/>
                                            </p:txEl>
                                          </p:spTgt>
                                        </p:tgtEl>
                                      </p:cBhvr>
                                    </p:animEffect>
                                  </p:childTnLst>
                                </p:cTn>
                              </p:par>
                              <p:par>
                                <p:cTn id="33" presetID="1" presetClass="entr" presetSubtype="0" fill="hold" nodeType="withEffect">
                                  <p:stCondLst>
                                    <p:cond delay="0"/>
                                  </p:stCondLst>
                                  <p:childTnLst>
                                    <p:set>
                                      <p:cBhvr>
                                        <p:cTn id="34" dur="1" fill="hold">
                                          <p:stCondLst>
                                            <p:cond delay="0"/>
                                          </p:stCondLst>
                                        </p:cTn>
                                        <p:tgtEl>
                                          <p:spTgt spid="5940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10" descr="stanley_letter"/>
          <p:cNvPicPr>
            <a:picLocks noChangeAspect="1" noChangeArrowheads="1"/>
          </p:cNvPicPr>
          <p:nvPr/>
        </p:nvPicPr>
        <p:blipFill>
          <a:blip r:embed="rId3" cstate="print"/>
          <a:srcRect/>
          <a:stretch>
            <a:fillRect/>
          </a:stretch>
        </p:blipFill>
        <p:spPr bwMode="auto">
          <a:xfrm>
            <a:off x="266700" y="2205038"/>
            <a:ext cx="3729038" cy="3816350"/>
          </a:xfrm>
          <a:prstGeom prst="rect">
            <a:avLst/>
          </a:prstGeom>
          <a:noFill/>
          <a:ln w="9525">
            <a:noFill/>
            <a:miter lim="800000"/>
            <a:headEnd/>
            <a:tailEnd/>
          </a:ln>
        </p:spPr>
      </p:pic>
      <p:sp>
        <p:nvSpPr>
          <p:cNvPr id="29699" name="Text Box 8"/>
          <p:cNvSpPr txBox="1">
            <a:spLocks noChangeArrowheads="1"/>
          </p:cNvSpPr>
          <p:nvPr/>
        </p:nvSpPr>
        <p:spPr bwMode="auto">
          <a:xfrm>
            <a:off x="358775" y="873125"/>
            <a:ext cx="8280400" cy="1187450"/>
          </a:xfrm>
          <a:prstGeom prst="rect">
            <a:avLst/>
          </a:prstGeom>
          <a:noFill/>
          <a:ln w="9525">
            <a:noFill/>
            <a:miter lim="800000"/>
            <a:headEnd/>
            <a:tailEnd/>
          </a:ln>
        </p:spPr>
        <p:txBody>
          <a:bodyPr>
            <a:spAutoFit/>
          </a:bodyPr>
          <a:lstStyle/>
          <a:p>
            <a:r>
              <a:rPr lang="en-GB" altLang="en-US"/>
              <a:t>When Zero runs away, Stanley is left alone and another boy, Twitch, arrives in Zero’s place. Finally, Stanley decides to leave too. </a:t>
            </a:r>
          </a:p>
        </p:txBody>
      </p:sp>
      <p:sp>
        <p:nvSpPr>
          <p:cNvPr id="62475" name="Rectangle 11"/>
          <p:cNvSpPr>
            <a:spLocks noChangeArrowheads="1"/>
          </p:cNvSpPr>
          <p:nvPr/>
        </p:nvSpPr>
        <p:spPr bwMode="auto">
          <a:xfrm>
            <a:off x="3997325" y="1916113"/>
            <a:ext cx="4895850" cy="4291012"/>
          </a:xfrm>
          <a:prstGeom prst="rect">
            <a:avLst/>
          </a:prstGeom>
          <a:noFill/>
          <a:ln w="9525">
            <a:noFill/>
            <a:miter lim="800000"/>
            <a:headEnd/>
            <a:tailEnd/>
          </a:ln>
        </p:spPr>
        <p:txBody>
          <a:bodyPr>
            <a:spAutoFit/>
          </a:bodyPr>
          <a:lstStyle/>
          <a:p>
            <a:pPr>
              <a:spcAft>
                <a:spcPct val="50000"/>
              </a:spcAft>
            </a:pPr>
            <a:r>
              <a:rPr lang="en-GB" altLang="en-US" b="1">
                <a:solidFill>
                  <a:srgbClr val="FF6600"/>
                </a:solidFill>
              </a:rPr>
              <a:t>Imagine that you are Stanley. Write a diary entry in which you are completely truthful about what has happened at camp and why you decided to run away. </a:t>
            </a:r>
          </a:p>
          <a:p>
            <a:pPr>
              <a:spcAft>
                <a:spcPct val="50000"/>
              </a:spcAft>
            </a:pPr>
            <a:r>
              <a:rPr lang="en-GB" altLang="en-US"/>
              <a:t>Think especially about how Stanley would feel about the Warden’s attitude to Zero’s disappearance. Remember to mention any fears he might have as well.</a:t>
            </a:r>
          </a:p>
        </p:txBody>
      </p:sp>
      <p:pic>
        <p:nvPicPr>
          <p:cNvPr id="29701" name="Picture 14" descr="pencil"/>
          <p:cNvPicPr>
            <a:picLocks noChangeAspect="1" noChangeArrowheads="1"/>
          </p:cNvPicPr>
          <p:nvPr/>
        </p:nvPicPr>
        <p:blipFill>
          <a:blip r:embed="rId4" cstate="print"/>
          <a:srcRect/>
          <a:stretch>
            <a:fillRect/>
          </a:stretch>
        </p:blipFill>
        <p:spPr bwMode="auto">
          <a:xfrm>
            <a:off x="7394575" y="23813"/>
            <a:ext cx="612775" cy="620712"/>
          </a:xfrm>
          <a:prstGeom prst="rect">
            <a:avLst/>
          </a:prstGeom>
          <a:noFill/>
          <a:ln w="9525">
            <a:noFill/>
            <a:miter lim="800000"/>
            <a:headEnd/>
            <a:tailEnd/>
          </a:ln>
        </p:spPr>
      </p:pic>
      <p:sp>
        <p:nvSpPr>
          <p:cNvPr id="29702" name="Rectangle 16"/>
          <p:cNvSpPr>
            <a:spLocks noGrp="1" noChangeArrowheads="1"/>
          </p:cNvSpPr>
          <p:nvPr>
            <p:ph type="title"/>
          </p:nvPr>
        </p:nvSpPr>
        <p:spPr>
          <a:noFill/>
        </p:spPr>
        <p:txBody>
          <a:bodyPr/>
          <a:lstStyle/>
          <a:p>
            <a:pPr eaLnBrk="1" hangingPunct="1"/>
            <a:r>
              <a:rPr lang="en-GB" altLang="en-US" smtClean="0"/>
              <a:t>Stanley’s diary</a:t>
            </a:r>
          </a:p>
        </p:txBody>
      </p:sp>
      <p:pic>
        <p:nvPicPr>
          <p:cNvPr id="62481" name="Picture 17" descr="next_btn_colour">
            <a:hlinkClick r:id="" action="ppaction://hlinkshowjump?jump=nextslide"/>
          </p:cNvPr>
          <p:cNvPicPr>
            <a:picLocks noChangeAspect="1" noChangeArrowheads="1"/>
          </p:cNvPicPr>
          <p:nvPr/>
        </p:nvPicPr>
        <p:blipFill>
          <a:blip r:embed="rId5" cstate="print"/>
          <a:srcRect/>
          <a:stretch>
            <a:fillRect/>
          </a:stretch>
        </p:blipFill>
        <p:spPr bwMode="auto">
          <a:xfrm>
            <a:off x="8448675" y="6096000"/>
            <a:ext cx="628650" cy="5715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2475">
                                            <p:txEl>
                                              <p:pRg st="0" end="0"/>
                                            </p:txEl>
                                          </p:spTgt>
                                        </p:tgtEl>
                                        <p:attrNameLst>
                                          <p:attrName>style.visibility</p:attrName>
                                        </p:attrNameLst>
                                      </p:cBhvr>
                                      <p:to>
                                        <p:strVal val="visible"/>
                                      </p:to>
                                    </p:set>
                                    <p:animEffect transition="in" filter="dissolve">
                                      <p:cBhvr>
                                        <p:cTn id="7" dur="500"/>
                                        <p:tgtEl>
                                          <p:spTgt spid="624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2475">
                                            <p:txEl>
                                              <p:pRg st="1" end="1"/>
                                            </p:txEl>
                                          </p:spTgt>
                                        </p:tgtEl>
                                        <p:attrNameLst>
                                          <p:attrName>style.visibility</p:attrName>
                                        </p:attrNameLst>
                                      </p:cBhvr>
                                      <p:to>
                                        <p:strVal val="visible"/>
                                      </p:to>
                                    </p:set>
                                    <p:animEffect transition="in" filter="dissolve">
                                      <p:cBhvr>
                                        <p:cTn id="12" dur="500"/>
                                        <p:tgtEl>
                                          <p:spTgt spid="62475">
                                            <p:txEl>
                                              <p:pRg st="1" end="1"/>
                                            </p:txEl>
                                          </p:spTgt>
                                        </p:tgtEl>
                                      </p:cBhvr>
                                    </p:animEffect>
                                  </p:childTnLst>
                                </p:cTn>
                              </p:par>
                              <p:par>
                                <p:cTn id="13" presetID="1" presetClass="entr" presetSubtype="0" fill="hold" nodeType="withEffect">
                                  <p:stCondLst>
                                    <p:cond delay="0"/>
                                  </p:stCondLst>
                                  <p:childTnLst>
                                    <p:set>
                                      <p:cBhvr>
                                        <p:cTn id="14" dur="1" fill="hold">
                                          <p:stCondLst>
                                            <p:cond delay="0"/>
                                          </p:stCondLst>
                                        </p:cTn>
                                        <p:tgtEl>
                                          <p:spTgt spid="6248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7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11" descr="peaches"/>
          <p:cNvPicPr>
            <a:picLocks noChangeAspect="1" noChangeArrowheads="1"/>
          </p:cNvPicPr>
          <p:nvPr/>
        </p:nvPicPr>
        <p:blipFill>
          <a:blip r:embed="rId3" cstate="print"/>
          <a:srcRect/>
          <a:stretch>
            <a:fillRect/>
          </a:stretch>
        </p:blipFill>
        <p:spPr bwMode="auto">
          <a:xfrm>
            <a:off x="6084888" y="3429000"/>
            <a:ext cx="1800225" cy="1800225"/>
          </a:xfrm>
          <a:prstGeom prst="rect">
            <a:avLst/>
          </a:prstGeom>
          <a:noFill/>
          <a:ln w="9525">
            <a:noFill/>
            <a:miter lim="800000"/>
            <a:headEnd/>
            <a:tailEnd/>
          </a:ln>
        </p:spPr>
      </p:pic>
      <p:sp>
        <p:nvSpPr>
          <p:cNvPr id="30723" name="Text Box 4"/>
          <p:cNvSpPr txBox="1">
            <a:spLocks noChangeArrowheads="1"/>
          </p:cNvSpPr>
          <p:nvPr/>
        </p:nvSpPr>
        <p:spPr bwMode="auto">
          <a:xfrm>
            <a:off x="358775" y="908050"/>
            <a:ext cx="8389938" cy="822325"/>
          </a:xfrm>
          <a:prstGeom prst="rect">
            <a:avLst/>
          </a:prstGeom>
          <a:noFill/>
          <a:ln w="9525">
            <a:noFill/>
            <a:miter lim="800000"/>
            <a:headEnd/>
            <a:tailEnd/>
          </a:ln>
        </p:spPr>
        <p:txBody>
          <a:bodyPr>
            <a:spAutoFit/>
          </a:bodyPr>
          <a:lstStyle/>
          <a:p>
            <a:r>
              <a:rPr lang="en-GB" altLang="en-US"/>
              <a:t>A food company has decided to produce bottles of </a:t>
            </a:r>
            <a:r>
              <a:rPr lang="en-GB" altLang="en-US" i="1"/>
              <a:t>Sploosh</a:t>
            </a:r>
            <a:r>
              <a:rPr lang="en-GB" altLang="en-US"/>
              <a:t>! Imagine that you are part of the marketing team. </a:t>
            </a:r>
            <a:endParaRPr lang="en-US" altLang="en-US" b="1">
              <a:solidFill>
                <a:srgbClr val="FF6600"/>
              </a:solidFill>
            </a:endParaRPr>
          </a:p>
        </p:txBody>
      </p:sp>
      <p:sp>
        <p:nvSpPr>
          <p:cNvPr id="30724" name="Rectangle 6"/>
          <p:cNvSpPr>
            <a:spLocks noChangeArrowheads="1"/>
          </p:cNvSpPr>
          <p:nvPr/>
        </p:nvSpPr>
        <p:spPr bwMode="auto">
          <a:xfrm>
            <a:off x="1116013" y="1844675"/>
            <a:ext cx="6696075" cy="2952750"/>
          </a:xfrm>
          <a:prstGeom prst="rect">
            <a:avLst/>
          </a:prstGeom>
          <a:noFill/>
          <a:ln w="38100">
            <a:solidFill>
              <a:srgbClr val="FF6600"/>
            </a:solidFill>
            <a:miter lim="800000"/>
            <a:headEnd/>
            <a:tailEnd/>
          </a:ln>
        </p:spPr>
        <p:txBody>
          <a:bodyPr wrap="none" anchor="ctr"/>
          <a:lstStyle/>
          <a:p>
            <a:endParaRPr lang="en-US"/>
          </a:p>
        </p:txBody>
      </p:sp>
      <p:sp>
        <p:nvSpPr>
          <p:cNvPr id="30725" name="WordArt 7"/>
          <p:cNvSpPr>
            <a:spLocks noChangeArrowheads="1" noChangeShapeType="1" noTextEdit="1"/>
          </p:cNvSpPr>
          <p:nvPr/>
        </p:nvSpPr>
        <p:spPr bwMode="auto">
          <a:xfrm>
            <a:off x="3300413" y="2349500"/>
            <a:ext cx="2543175" cy="933450"/>
          </a:xfrm>
          <a:prstGeom prst="rect">
            <a:avLst/>
          </a:prstGeom>
        </p:spPr>
        <p:txBody>
          <a:bodyPr spcFirstLastPara="1" wrap="none" fromWordArt="1">
            <a:prstTxWarp prst="textArchUp">
              <a:avLst>
                <a:gd name="adj" fmla="val 10800004"/>
              </a:avLst>
            </a:prstTxWarp>
          </a:bodyPr>
          <a:lstStyle/>
          <a:p>
            <a:pPr algn="ctr"/>
            <a:r>
              <a:rPr lang="en-US" sz="6000" kern="10">
                <a:ln w="9525">
                  <a:solidFill>
                    <a:srgbClr val="FF6600"/>
                  </a:solidFill>
                  <a:round/>
                  <a:headEnd/>
                  <a:tailEnd/>
                </a:ln>
                <a:solidFill>
                  <a:srgbClr val="F7C257"/>
                </a:solidFill>
                <a:latin typeface="Impact"/>
              </a:rPr>
              <a:t>Spoolsh</a:t>
            </a:r>
          </a:p>
        </p:txBody>
      </p:sp>
      <p:sp>
        <p:nvSpPr>
          <p:cNvPr id="61450" name="Rectangle 10"/>
          <p:cNvSpPr>
            <a:spLocks noChangeArrowheads="1"/>
          </p:cNvSpPr>
          <p:nvPr/>
        </p:nvSpPr>
        <p:spPr bwMode="auto">
          <a:xfrm>
            <a:off x="358775" y="4946650"/>
            <a:ext cx="8280400" cy="1187450"/>
          </a:xfrm>
          <a:prstGeom prst="rect">
            <a:avLst/>
          </a:prstGeom>
          <a:noFill/>
          <a:ln w="9525">
            <a:noFill/>
            <a:miter lim="800000"/>
            <a:headEnd/>
            <a:tailEnd/>
          </a:ln>
        </p:spPr>
        <p:txBody>
          <a:bodyPr>
            <a:spAutoFit/>
          </a:bodyPr>
          <a:lstStyle/>
          <a:p>
            <a:r>
              <a:rPr lang="en-GB" altLang="en-US" b="1">
                <a:solidFill>
                  <a:srgbClr val="FF6600"/>
                </a:solidFill>
              </a:rPr>
              <a:t>Your task is to design the label for the bottle of </a:t>
            </a:r>
            <a:r>
              <a:rPr lang="en-GB" altLang="en-US" b="1" i="1">
                <a:solidFill>
                  <a:srgbClr val="FF6600"/>
                </a:solidFill>
              </a:rPr>
              <a:t>Sploosh</a:t>
            </a:r>
            <a:r>
              <a:rPr lang="en-GB" altLang="en-US" b="1">
                <a:solidFill>
                  <a:srgbClr val="FF6600"/>
                </a:solidFill>
              </a:rPr>
              <a:t> to encourage shoppers to buy it. Think carefully about the words and pictures on the label.</a:t>
            </a:r>
          </a:p>
        </p:txBody>
      </p:sp>
      <p:pic>
        <p:nvPicPr>
          <p:cNvPr id="30727" name="Picture 12" descr="notes"/>
          <p:cNvPicPr>
            <a:picLocks noChangeAspect="1" noChangeArrowheads="1"/>
          </p:cNvPicPr>
          <p:nvPr/>
        </p:nvPicPr>
        <p:blipFill>
          <a:blip r:embed="rId4" cstate="print"/>
          <a:srcRect/>
          <a:stretch>
            <a:fillRect/>
          </a:stretch>
        </p:blipFill>
        <p:spPr bwMode="auto">
          <a:xfrm>
            <a:off x="6732588" y="79375"/>
            <a:ext cx="619125" cy="541338"/>
          </a:xfrm>
          <a:prstGeom prst="rect">
            <a:avLst/>
          </a:prstGeom>
          <a:noFill/>
          <a:ln w="9525">
            <a:noFill/>
            <a:miter lim="800000"/>
            <a:headEnd/>
            <a:tailEnd/>
          </a:ln>
        </p:spPr>
      </p:pic>
      <p:pic>
        <p:nvPicPr>
          <p:cNvPr id="30728" name="Picture 13" descr="pencil"/>
          <p:cNvPicPr>
            <a:picLocks noChangeAspect="1" noChangeArrowheads="1"/>
          </p:cNvPicPr>
          <p:nvPr/>
        </p:nvPicPr>
        <p:blipFill>
          <a:blip r:embed="rId5" cstate="print"/>
          <a:srcRect/>
          <a:stretch>
            <a:fillRect/>
          </a:stretch>
        </p:blipFill>
        <p:spPr bwMode="auto">
          <a:xfrm>
            <a:off x="7381875" y="0"/>
            <a:ext cx="612775" cy="620713"/>
          </a:xfrm>
          <a:prstGeom prst="rect">
            <a:avLst/>
          </a:prstGeom>
          <a:noFill/>
          <a:ln w="9525">
            <a:noFill/>
            <a:miter lim="800000"/>
            <a:headEnd/>
            <a:tailEnd/>
          </a:ln>
        </p:spPr>
      </p:pic>
      <p:sp>
        <p:nvSpPr>
          <p:cNvPr id="30729" name="Rectangle 15"/>
          <p:cNvSpPr>
            <a:spLocks noGrp="1" noChangeArrowheads="1"/>
          </p:cNvSpPr>
          <p:nvPr>
            <p:ph type="title"/>
          </p:nvPr>
        </p:nvSpPr>
        <p:spPr>
          <a:noFill/>
        </p:spPr>
        <p:txBody>
          <a:bodyPr/>
          <a:lstStyle/>
          <a:p>
            <a:pPr eaLnBrk="1" hangingPunct="1"/>
            <a:r>
              <a:rPr lang="en-GB" altLang="en-US" smtClean="0"/>
              <a:t>Sploosh!</a:t>
            </a:r>
          </a:p>
        </p:txBody>
      </p:sp>
      <p:pic>
        <p:nvPicPr>
          <p:cNvPr id="61456" name="Picture 16" descr="next_btn_colour">
            <a:hlinkClick r:id="" action="ppaction://hlinkshowjump?jump=nextslide"/>
          </p:cNvPr>
          <p:cNvPicPr>
            <a:picLocks noChangeAspect="1" noChangeArrowheads="1"/>
          </p:cNvPicPr>
          <p:nvPr/>
        </p:nvPicPr>
        <p:blipFill>
          <a:blip r:embed="rId6" cstate="print"/>
          <a:srcRect/>
          <a:stretch>
            <a:fillRect/>
          </a:stretch>
        </p:blipFill>
        <p:spPr bwMode="auto">
          <a:xfrm>
            <a:off x="8448675" y="6096000"/>
            <a:ext cx="628650" cy="5715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1450"/>
                                        </p:tgtEl>
                                        <p:attrNameLst>
                                          <p:attrName>style.visibility</p:attrName>
                                        </p:attrNameLst>
                                      </p:cBhvr>
                                      <p:to>
                                        <p:strVal val="visible"/>
                                      </p:to>
                                    </p:set>
                                    <p:animEffect transition="in" filter="dissolve">
                                      <p:cBhvr>
                                        <p:cTn id="7" dur="500"/>
                                        <p:tgtEl>
                                          <p:spTgt spid="61450"/>
                                        </p:tgtEl>
                                      </p:cBhvr>
                                    </p:animEffect>
                                  </p:childTnLst>
                                </p:cTn>
                              </p:par>
                              <p:par>
                                <p:cTn id="8" presetID="1" presetClass="entr" presetSubtype="0" fill="hold" nodeType="withEffect">
                                  <p:stCondLst>
                                    <p:cond delay="0"/>
                                  </p:stCondLst>
                                  <p:childTnLst>
                                    <p:set>
                                      <p:cBhvr>
                                        <p:cTn id="9" dur="1" fill="hold">
                                          <p:stCondLst>
                                            <p:cond delay="0"/>
                                          </p:stCondLst>
                                        </p:cTn>
                                        <p:tgtEl>
                                          <p:spTgt spid="614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51"/>
          <p:cNvSpPr>
            <a:spLocks noChangeArrowheads="1"/>
          </p:cNvSpPr>
          <p:nvPr/>
        </p:nvSpPr>
        <p:spPr bwMode="auto">
          <a:xfrm>
            <a:off x="7885113" y="0"/>
            <a:ext cx="1258887" cy="765175"/>
          </a:xfrm>
          <a:prstGeom prst="rect">
            <a:avLst/>
          </a:prstGeom>
          <a:solidFill>
            <a:schemeClr val="bg1"/>
          </a:solidFill>
          <a:ln w="9525">
            <a:noFill/>
            <a:miter lim="800000"/>
            <a:headEnd/>
            <a:tailEnd/>
          </a:ln>
        </p:spPr>
        <p:txBody>
          <a:bodyPr wrap="none" anchor="ctr"/>
          <a:lstStyle/>
          <a:p>
            <a:endParaRPr lang="en-US"/>
          </a:p>
        </p:txBody>
      </p:sp>
      <p:pic>
        <p:nvPicPr>
          <p:cNvPr id="10244" name="Picture 45" descr="flash"/>
          <p:cNvPicPr>
            <a:picLocks noChangeAspect="1" noChangeArrowheads="1"/>
          </p:cNvPicPr>
          <p:nvPr/>
        </p:nvPicPr>
        <p:blipFill>
          <a:blip r:embed="rId5" cstate="print"/>
          <a:srcRect/>
          <a:stretch>
            <a:fillRect/>
          </a:stretch>
        </p:blipFill>
        <p:spPr bwMode="auto">
          <a:xfrm>
            <a:off x="8534400" y="44450"/>
            <a:ext cx="501650" cy="549275"/>
          </a:xfrm>
          <a:prstGeom prst="rect">
            <a:avLst/>
          </a:prstGeom>
          <a:noFill/>
          <a:ln w="9525">
            <a:noFill/>
            <a:miter lim="800000"/>
            <a:headEnd/>
            <a:tailEnd/>
          </a:ln>
        </p:spPr>
      </p:pic>
      <p:sp>
        <p:nvSpPr>
          <p:cNvPr id="10245" name="Rectangle 50"/>
          <p:cNvSpPr>
            <a:spLocks noGrp="1" noChangeArrowheads="1"/>
          </p:cNvSpPr>
          <p:nvPr>
            <p:ph type="title"/>
          </p:nvPr>
        </p:nvSpPr>
        <p:spPr>
          <a:xfrm>
            <a:off x="228600" y="304800"/>
            <a:ext cx="7740650" cy="549275"/>
          </a:xfrm>
          <a:noFill/>
        </p:spPr>
        <p:txBody>
          <a:bodyPr>
            <a:normAutofit fontScale="90000"/>
          </a:bodyPr>
          <a:lstStyle/>
          <a:p>
            <a:pPr eaLnBrk="1" hangingPunct="1"/>
            <a:r>
              <a:rPr lang="en-GB" altLang="en-US" i="1" dirty="0" smtClean="0"/>
              <a:t>I’m an English student…Get me out of here!</a:t>
            </a:r>
            <a:r>
              <a:rPr lang="en-GB" altLang="en-US" dirty="0" smtClean="0"/>
              <a:t> </a:t>
            </a:r>
          </a:p>
        </p:txBody>
      </p:sp>
      <p:pic>
        <p:nvPicPr>
          <p:cNvPr id="65589" name="Picture 53" descr="next_btn_colour">
            <a:hlinkClick r:id="" action="ppaction://hlinkshowjump?jump=nextslide"/>
          </p:cNvPr>
          <p:cNvPicPr>
            <a:picLocks noChangeAspect="1" noChangeArrowheads="1"/>
          </p:cNvPicPr>
          <p:nvPr/>
        </p:nvPicPr>
        <p:blipFill>
          <a:blip r:embed="rId6" cstate="print"/>
          <a:srcRect/>
          <a:stretch>
            <a:fillRect/>
          </a:stretch>
        </p:blipFill>
        <p:spPr bwMode="auto">
          <a:xfrm>
            <a:off x="8448675" y="6096000"/>
            <a:ext cx="628650" cy="571500"/>
          </a:xfrm>
          <a:prstGeom prst="rect">
            <a:avLst/>
          </a:prstGeom>
          <a:noFill/>
          <a:ln w="9525">
            <a:noFill/>
            <a:miter lim="800000"/>
            <a:headEnd/>
            <a:tailEnd/>
          </a:ln>
        </p:spPr>
      </p:pic>
    </p:spTree>
    <p:controls>
      <p:control spid="2050" name="ShockwaveFlash1" r:id="rId2" imgW="8445385" imgH="4952381"/>
    </p:controls>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6558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5"/>
          <p:cNvSpPr txBox="1">
            <a:spLocks noChangeArrowheads="1"/>
          </p:cNvSpPr>
          <p:nvPr/>
        </p:nvSpPr>
        <p:spPr bwMode="auto">
          <a:xfrm>
            <a:off x="358775" y="836613"/>
            <a:ext cx="8424863" cy="822325"/>
          </a:xfrm>
          <a:prstGeom prst="rect">
            <a:avLst/>
          </a:prstGeom>
          <a:noFill/>
          <a:ln w="9525">
            <a:noFill/>
            <a:miter lim="800000"/>
            <a:headEnd/>
            <a:tailEnd/>
          </a:ln>
        </p:spPr>
        <p:txBody>
          <a:bodyPr>
            <a:spAutoFit/>
          </a:bodyPr>
          <a:lstStyle/>
          <a:p>
            <a:pPr eaLnBrk="0" hangingPunct="0">
              <a:spcBef>
                <a:spcPct val="50000"/>
              </a:spcBef>
            </a:pPr>
            <a:r>
              <a:rPr lang="en-GB" altLang="en-US" b="1">
                <a:solidFill>
                  <a:srgbClr val="FF6600"/>
                </a:solidFill>
              </a:rPr>
              <a:t>Draw a detailed treasure map of </a:t>
            </a:r>
            <a:r>
              <a:rPr lang="en-GB" altLang="en-US" b="1" i="1">
                <a:solidFill>
                  <a:srgbClr val="FF6600"/>
                </a:solidFill>
              </a:rPr>
              <a:t>Camp Green Lake </a:t>
            </a:r>
            <a:r>
              <a:rPr lang="en-GB" altLang="en-US" b="1">
                <a:solidFill>
                  <a:srgbClr val="FF6600"/>
                </a:solidFill>
              </a:rPr>
              <a:t>and the surrounding area. </a:t>
            </a:r>
          </a:p>
        </p:txBody>
      </p:sp>
      <p:sp>
        <p:nvSpPr>
          <p:cNvPr id="11288" name="Text Box 24"/>
          <p:cNvSpPr txBox="1">
            <a:spLocks noChangeArrowheads="1"/>
          </p:cNvSpPr>
          <p:nvPr/>
        </p:nvSpPr>
        <p:spPr bwMode="auto">
          <a:xfrm>
            <a:off x="358775" y="5270500"/>
            <a:ext cx="8353425" cy="822325"/>
          </a:xfrm>
          <a:prstGeom prst="rect">
            <a:avLst/>
          </a:prstGeom>
          <a:noFill/>
          <a:ln w="9525">
            <a:noFill/>
            <a:miter lim="800000"/>
            <a:headEnd/>
            <a:tailEnd/>
          </a:ln>
        </p:spPr>
        <p:txBody>
          <a:bodyPr>
            <a:spAutoFit/>
          </a:bodyPr>
          <a:lstStyle/>
          <a:p>
            <a:pPr eaLnBrk="0" hangingPunct="0">
              <a:spcBef>
                <a:spcPct val="50000"/>
              </a:spcBef>
            </a:pPr>
            <a:r>
              <a:rPr lang="en-GB" altLang="en-US" b="1">
                <a:solidFill>
                  <a:srgbClr val="FF6600"/>
                </a:solidFill>
              </a:rPr>
              <a:t>Once you have done this, write down an important thing that happens at each location. </a:t>
            </a:r>
          </a:p>
        </p:txBody>
      </p:sp>
      <p:pic>
        <p:nvPicPr>
          <p:cNvPr id="31748" name="Picture 32" descr="desert_no_buildings"/>
          <p:cNvPicPr>
            <a:picLocks noChangeAspect="1" noChangeArrowheads="1"/>
          </p:cNvPicPr>
          <p:nvPr/>
        </p:nvPicPr>
        <p:blipFill>
          <a:blip r:embed="rId3" cstate="print"/>
          <a:srcRect/>
          <a:stretch>
            <a:fillRect/>
          </a:stretch>
        </p:blipFill>
        <p:spPr bwMode="auto">
          <a:xfrm>
            <a:off x="2195513" y="1700213"/>
            <a:ext cx="4752975" cy="3455987"/>
          </a:xfrm>
          <a:prstGeom prst="rect">
            <a:avLst/>
          </a:prstGeom>
          <a:noFill/>
          <a:ln w="9525">
            <a:noFill/>
            <a:miter lim="800000"/>
            <a:headEnd/>
            <a:tailEnd/>
          </a:ln>
        </p:spPr>
      </p:pic>
      <p:sp>
        <p:nvSpPr>
          <p:cNvPr id="31749" name="Text Box 33"/>
          <p:cNvSpPr txBox="1">
            <a:spLocks noChangeArrowheads="1"/>
          </p:cNvSpPr>
          <p:nvPr/>
        </p:nvSpPr>
        <p:spPr bwMode="auto">
          <a:xfrm>
            <a:off x="4295775" y="3500438"/>
            <a:ext cx="420688" cy="519112"/>
          </a:xfrm>
          <a:prstGeom prst="rect">
            <a:avLst/>
          </a:prstGeom>
          <a:noFill/>
          <a:ln w="9525">
            <a:noFill/>
            <a:miter lim="800000"/>
            <a:headEnd/>
            <a:tailEnd/>
          </a:ln>
        </p:spPr>
        <p:txBody>
          <a:bodyPr wrap="none">
            <a:spAutoFit/>
          </a:bodyPr>
          <a:lstStyle/>
          <a:p>
            <a:r>
              <a:rPr lang="en-GB" altLang="en-US" sz="2800" b="1">
                <a:solidFill>
                  <a:schemeClr val="tx1"/>
                </a:solidFill>
              </a:rPr>
              <a:t>X</a:t>
            </a:r>
          </a:p>
        </p:txBody>
      </p:sp>
      <p:pic>
        <p:nvPicPr>
          <p:cNvPr id="31750" name="Picture 35" descr="notes"/>
          <p:cNvPicPr>
            <a:picLocks noChangeAspect="1" noChangeArrowheads="1"/>
          </p:cNvPicPr>
          <p:nvPr/>
        </p:nvPicPr>
        <p:blipFill>
          <a:blip r:embed="rId4" cstate="print"/>
          <a:srcRect/>
          <a:stretch>
            <a:fillRect/>
          </a:stretch>
        </p:blipFill>
        <p:spPr bwMode="auto">
          <a:xfrm>
            <a:off x="6753225" y="79375"/>
            <a:ext cx="619125" cy="541338"/>
          </a:xfrm>
          <a:prstGeom prst="rect">
            <a:avLst/>
          </a:prstGeom>
          <a:noFill/>
          <a:ln w="9525">
            <a:noFill/>
            <a:miter lim="800000"/>
            <a:headEnd/>
            <a:tailEnd/>
          </a:ln>
        </p:spPr>
      </p:pic>
      <p:pic>
        <p:nvPicPr>
          <p:cNvPr id="31751" name="Picture 36" descr="pencil"/>
          <p:cNvPicPr>
            <a:picLocks noChangeAspect="1" noChangeArrowheads="1"/>
          </p:cNvPicPr>
          <p:nvPr/>
        </p:nvPicPr>
        <p:blipFill>
          <a:blip r:embed="rId5" cstate="print"/>
          <a:srcRect/>
          <a:stretch>
            <a:fillRect/>
          </a:stretch>
        </p:blipFill>
        <p:spPr bwMode="auto">
          <a:xfrm>
            <a:off x="7394575" y="0"/>
            <a:ext cx="612775" cy="620713"/>
          </a:xfrm>
          <a:prstGeom prst="rect">
            <a:avLst/>
          </a:prstGeom>
          <a:noFill/>
          <a:ln w="9525">
            <a:noFill/>
            <a:miter lim="800000"/>
            <a:headEnd/>
            <a:tailEnd/>
          </a:ln>
        </p:spPr>
      </p:pic>
      <p:sp>
        <p:nvSpPr>
          <p:cNvPr id="31752" name="Rectangle 38"/>
          <p:cNvSpPr>
            <a:spLocks noGrp="1" noChangeArrowheads="1"/>
          </p:cNvSpPr>
          <p:nvPr>
            <p:ph type="title"/>
          </p:nvPr>
        </p:nvSpPr>
        <p:spPr>
          <a:noFill/>
        </p:spPr>
        <p:txBody>
          <a:bodyPr/>
          <a:lstStyle/>
          <a:p>
            <a:pPr eaLnBrk="1" hangingPunct="1"/>
            <a:r>
              <a:rPr lang="en-GB" altLang="en-US" dirty="0" smtClean="0"/>
              <a:t>Treasure maps</a:t>
            </a:r>
          </a:p>
        </p:txBody>
      </p:sp>
      <p:pic>
        <p:nvPicPr>
          <p:cNvPr id="11303" name="Picture 39" descr="next_btn_colour">
            <a:hlinkClick r:id="" action="ppaction://hlinkshowjump?jump=nextslide"/>
          </p:cNvPr>
          <p:cNvPicPr>
            <a:picLocks noChangeAspect="1" noChangeArrowheads="1"/>
          </p:cNvPicPr>
          <p:nvPr/>
        </p:nvPicPr>
        <p:blipFill>
          <a:blip r:embed="rId6" cstate="print"/>
          <a:srcRect/>
          <a:stretch>
            <a:fillRect/>
          </a:stretch>
        </p:blipFill>
        <p:spPr bwMode="auto">
          <a:xfrm>
            <a:off x="8448675" y="6096000"/>
            <a:ext cx="628650" cy="571500"/>
          </a:xfrm>
          <a:prstGeom prst="rect">
            <a:avLst/>
          </a:prstGeom>
          <a:noFill/>
          <a:ln w="9525">
            <a:noFill/>
            <a:miter lim="800000"/>
            <a:headEnd/>
            <a:tailEnd/>
          </a:ln>
        </p:spPr>
      </p:pic>
      <p:pic>
        <p:nvPicPr>
          <p:cNvPr id="31754" name="Picture 40" descr="extended_activities"/>
          <p:cNvPicPr>
            <a:picLocks noChangeAspect="1" noChangeArrowheads="1"/>
          </p:cNvPicPr>
          <p:nvPr/>
        </p:nvPicPr>
        <p:blipFill>
          <a:blip r:embed="rId7" cstate="print"/>
          <a:srcRect/>
          <a:stretch>
            <a:fillRect/>
          </a:stretch>
        </p:blipFill>
        <p:spPr bwMode="auto">
          <a:xfrm>
            <a:off x="6013450" y="0"/>
            <a:ext cx="719138" cy="62071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288"/>
                                        </p:tgtEl>
                                        <p:attrNameLst>
                                          <p:attrName>style.visibility</p:attrName>
                                        </p:attrNameLst>
                                      </p:cBhvr>
                                      <p:to>
                                        <p:strVal val="visible"/>
                                      </p:to>
                                    </p:set>
                                    <p:animEffect transition="in" filter="dissolve">
                                      <p:cBhvr>
                                        <p:cTn id="7" dur="500"/>
                                        <p:tgtEl>
                                          <p:spTgt spid="11288"/>
                                        </p:tgtEl>
                                      </p:cBhvr>
                                    </p:animEffect>
                                  </p:childTnLst>
                                </p:cTn>
                              </p:par>
                              <p:par>
                                <p:cTn id="8" presetID="1" presetClass="entr" presetSubtype="0" fill="hold" nodeType="withEffect">
                                  <p:stCondLst>
                                    <p:cond delay="0"/>
                                  </p:stCondLst>
                                  <p:childTnLst>
                                    <p:set>
                                      <p:cBhvr>
                                        <p:cTn id="9" dur="1" fill="hold">
                                          <p:stCondLst>
                                            <p:cond delay="0"/>
                                          </p:stCondLst>
                                        </p:cTn>
                                        <p:tgtEl>
                                          <p:spTgt spid="1130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88"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824</Words>
  <Application>Microsoft Office PowerPoint</Application>
  <PresentationFormat>On-screen Show (4:3)</PresentationFormat>
  <Paragraphs>59</Paragraphs>
  <Slides>9</Slides>
  <Notes>8</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Work through the slides to review what we have read of Part 2 so far. </vt:lpstr>
      <vt:lpstr>Part Two</vt:lpstr>
      <vt:lpstr>Atmosphere</vt:lpstr>
      <vt:lpstr>Zero, Zigzag and X-Ray</vt:lpstr>
      <vt:lpstr>Conflict – comprehension</vt:lpstr>
      <vt:lpstr>Stanley’s diary</vt:lpstr>
      <vt:lpstr>Sploosh!</vt:lpstr>
      <vt:lpstr>I’m an English student…Get me out of here! </vt:lpstr>
      <vt:lpstr>Treasure maps</vt:lpstr>
    </vt:vector>
  </TitlesOfParts>
  <Company>Fowler Public School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 through the slides to review what we have read of Part 2 so far. </dc:title>
  <dc:creator>mpohl</dc:creator>
  <cp:lastModifiedBy>mpohl</cp:lastModifiedBy>
  <cp:revision>1</cp:revision>
  <dcterms:created xsi:type="dcterms:W3CDTF">2014-11-30T15:10:46Z</dcterms:created>
  <dcterms:modified xsi:type="dcterms:W3CDTF">2014-11-30T15:11:51Z</dcterms:modified>
</cp:coreProperties>
</file>